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56" d="100"/>
          <a:sy n="156" d="100"/>
        </p:scale>
        <p:origin x="808"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Click to edit Master subtitle style</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Click to edit Master title style</a:t>
            </a:r>
          </a:p>
        </p:txBody>
      </p:sp>
      <p:sp>
        <p:nvSpPr>
          <p:cNvPr id="3" name="Vertical Text Placeholder 2"/>
          <p:cNvSpPr>
            <a:spLocks noGrp="1"/>
          </p:cNvSpPr>
          <p:nvPr>
            <p:ph type="body" orient="vert" idx="1"/>
          </p:nvPr>
        </p:nvSpPr>
        <p:spPr/>
        <p:txBody>
          <a:bodyPr vert="eaVert"/>
          <a:lstStyle/>
          <a:p>
            <a:pPr lvl="0"/>
            <a:r>
              <a:rPr lang="zh-CN" altLang="en-US"/>
              <a:t>Click to edit Master text style</a:t>
            </a:r>
          </a:p>
          <a:p>
            <a:pPr lvl="1"/>
            <a:r>
              <a:rPr lang="zh-CN" altLang="en-US"/>
              <a:t>Level 2</a:t>
            </a:r>
          </a:p>
          <a:p>
            <a:pPr lvl="2"/>
            <a:r>
              <a:rPr lang="zh-CN" altLang="en-US"/>
              <a:t>Level 3</a:t>
            </a:r>
          </a:p>
          <a:p>
            <a:pPr lvl="3"/>
            <a:r>
              <a:rPr lang="zh-CN" altLang="en-US"/>
              <a:t>Level 4</a:t>
            </a:r>
          </a:p>
          <a:p>
            <a:pPr lvl="4"/>
            <a:r>
              <a:rPr lang="zh-CN" altLang="en-US"/>
              <a:t>Level 5</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Arrange headings and text vertically">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Click to edit Master text style</a:t>
            </a:r>
          </a:p>
          <a:p>
            <a:pPr lvl="1"/>
            <a:r>
              <a:rPr lang="zh-CN" altLang="en-US"/>
              <a:t>Level 2</a:t>
            </a:r>
          </a:p>
          <a:p>
            <a:pPr lvl="2"/>
            <a:r>
              <a:rPr lang="zh-CN" altLang="en-US"/>
              <a:t>Level 3</a:t>
            </a:r>
          </a:p>
          <a:p>
            <a:pPr lvl="3"/>
            <a:r>
              <a:rPr lang="zh-CN" altLang="en-US"/>
              <a:t>Level 4</a:t>
            </a:r>
          </a:p>
          <a:p>
            <a:pPr lvl="4"/>
            <a:r>
              <a:rPr lang="zh-CN" altLang="en-US"/>
              <a:t>Level 5</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Click to edit Master title style</a:t>
            </a:r>
          </a:p>
        </p:txBody>
      </p:sp>
      <p:sp>
        <p:nvSpPr>
          <p:cNvPr id="3" name="Content Placeholder 2"/>
          <p:cNvSpPr>
            <a:spLocks noGrp="1"/>
          </p:cNvSpPr>
          <p:nvPr>
            <p:ph idx="1"/>
          </p:nvPr>
        </p:nvSpPr>
        <p:spPr/>
        <p:txBody>
          <a:bodyPr/>
          <a:lstStyle/>
          <a:p>
            <a:pPr lvl="0"/>
            <a:r>
              <a:rPr lang="zh-CN" altLang="en-US"/>
              <a:t>Click to edit Master text style</a:t>
            </a:r>
          </a:p>
          <a:p>
            <a:pPr lvl="1"/>
            <a:r>
              <a:rPr lang="zh-CN" altLang="en-US"/>
              <a:t>Level 2</a:t>
            </a:r>
          </a:p>
          <a:p>
            <a:pPr lvl="2"/>
            <a:r>
              <a:rPr lang="zh-CN" altLang="en-US"/>
              <a:t>Level 3</a:t>
            </a:r>
          </a:p>
          <a:p>
            <a:pPr lvl="3"/>
            <a:r>
              <a:rPr lang="zh-CN" altLang="en-US"/>
              <a:t>Level 4</a:t>
            </a:r>
          </a:p>
          <a:p>
            <a:pPr lvl="4"/>
            <a:r>
              <a:rPr lang="zh-CN" altLang="en-US"/>
              <a:t>Level 5</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ode Title">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Click to edit Master text style</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Click to edit Master text style</a:t>
            </a:r>
          </a:p>
          <a:p>
            <a:pPr lvl="1"/>
            <a:r>
              <a:rPr lang="zh-CN" altLang="en-US"/>
              <a:t>Level 2</a:t>
            </a:r>
          </a:p>
          <a:p>
            <a:pPr lvl="2"/>
            <a:r>
              <a:rPr lang="zh-CN" altLang="en-US"/>
              <a:t>Level 3</a:t>
            </a:r>
          </a:p>
          <a:p>
            <a:pPr lvl="3"/>
            <a:r>
              <a:rPr lang="zh-CN" altLang="en-US"/>
              <a:t>Level 4</a:t>
            </a:r>
          </a:p>
          <a:p>
            <a:pPr lvl="4"/>
            <a:r>
              <a:rPr lang="zh-CN" altLang="en-US"/>
              <a:t>Level 5</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Click to edit Master text style</a:t>
            </a:r>
          </a:p>
          <a:p>
            <a:pPr lvl="1"/>
            <a:r>
              <a:rPr lang="zh-CN" altLang="en-US"/>
              <a:t>Level 2</a:t>
            </a:r>
          </a:p>
          <a:p>
            <a:pPr lvl="2"/>
            <a:r>
              <a:rPr lang="zh-CN" altLang="en-US"/>
              <a:t>Level 3</a:t>
            </a:r>
          </a:p>
          <a:p>
            <a:pPr lvl="3"/>
            <a:r>
              <a:rPr lang="zh-CN" altLang="en-US"/>
              <a:t>Level 4</a:t>
            </a:r>
          </a:p>
          <a:p>
            <a:pPr lvl="4"/>
            <a:r>
              <a:rPr lang="zh-CN" altLang="en-US"/>
              <a:t>Level 5</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Click to edit Master text style</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Click to edit Master text style</a:t>
            </a:r>
          </a:p>
          <a:p>
            <a:pPr lvl="1"/>
            <a:r>
              <a:rPr lang="zh-CN" altLang="en-US"/>
              <a:t>Level 2</a:t>
            </a:r>
          </a:p>
          <a:p>
            <a:pPr lvl="2"/>
            <a:r>
              <a:rPr lang="zh-CN" altLang="en-US"/>
              <a:t>Level 3</a:t>
            </a:r>
          </a:p>
          <a:p>
            <a:pPr lvl="3"/>
            <a:r>
              <a:rPr lang="zh-CN" altLang="en-US"/>
              <a:t>Level 4</a:t>
            </a:r>
          </a:p>
          <a:p>
            <a:pPr lvl="4"/>
            <a:r>
              <a:rPr lang="zh-CN" altLang="en-US"/>
              <a:t>Level 5</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Click to edit Master text style</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Click to edit Master text style</a:t>
            </a:r>
          </a:p>
          <a:p>
            <a:pPr lvl="1"/>
            <a:r>
              <a:rPr lang="zh-CN" altLang="en-US"/>
              <a:t>Level 2</a:t>
            </a:r>
          </a:p>
          <a:p>
            <a:pPr lvl="2"/>
            <a:r>
              <a:rPr lang="zh-CN" altLang="en-US"/>
              <a:t>Level 3</a:t>
            </a:r>
          </a:p>
          <a:p>
            <a:pPr lvl="3"/>
            <a:r>
              <a:rPr lang="zh-CN" altLang="en-US"/>
              <a:t>Level 4</a:t>
            </a:r>
          </a:p>
          <a:p>
            <a:pPr lvl="4"/>
            <a:r>
              <a:rPr lang="zh-CN" altLang="en-US"/>
              <a:t>Level 5</a:t>
            </a:r>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Click to edit Master title style</a:t>
            </a:r>
          </a:p>
        </p:txBody>
      </p:sp>
      <p:sp>
        <p:nvSpPr>
          <p:cNvPr id="3" name="Date Placeholder 2"/>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Click to edit Master title style</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Click to edit Master text style</a:t>
            </a:r>
          </a:p>
          <a:p>
            <a:pPr lvl="1"/>
            <a:r>
              <a:rPr lang="zh-CN" altLang="en-US"/>
              <a:t>Level 2</a:t>
            </a:r>
          </a:p>
          <a:p>
            <a:pPr lvl="2"/>
            <a:r>
              <a:rPr lang="zh-CN" altLang="en-US"/>
              <a:t>Level 3</a:t>
            </a:r>
          </a:p>
          <a:p>
            <a:pPr lvl="3"/>
            <a:r>
              <a:rPr lang="zh-CN" altLang="en-US"/>
              <a:t>Level 4</a:t>
            </a:r>
          </a:p>
          <a:p>
            <a:pPr lvl="4"/>
            <a:r>
              <a:rPr lang="zh-CN" altLang="en-US"/>
              <a:t>Level 5</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Click to edit Master text style</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nd Titl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Click to edit Master title style</a:t>
            </a:r>
          </a:p>
        </p:txBody>
      </p:sp>
      <p:sp>
        <p:nvSpPr>
          <p:cNvPr id="3" name="Imag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Click to edit Master text style</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2024/10/30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2024/10/30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851038" y="1177547"/>
            <a:ext cx="1727200" cy="315334"/>
          </a:xfrm>
          <a:prstGeom prst="rect">
            <a:avLst/>
          </a:prstGeom>
          <a:noFill/>
        </p:spPr>
        <p:txBody>
          <a:bodyPr wrap="square" lIns="0" tIns="0" rIns="0" bIns="0" rtlCol="0">
            <a:spAutoFit/>
          </a:bodyPr>
          <a:lstStyle/>
          <a:p>
            <a:pPr>
              <a:lnSpc>
                <a:spcPts val="1983"/>
              </a:lnSpc>
              <a:spcBef>
                <a:spcPts val="0"/>
              </a:spcBef>
            </a:pPr>
            <a:r>
              <a:rPr sz="2005" b="0" i="0" dirty="0">
                <a:solidFill>
                  <a:srgbClr val="800000"/>
                </a:solidFill>
                <a:latin typeface="font000000002cd217d0"/>
                <a:cs typeface="font000000002cd217d0"/>
              </a:rPr>
              <a:t>第一章</a:t>
            </a:r>
            <a:r>
              <a:rPr sz="2005" b="0" i="0" dirty="0">
                <a:solidFill>
                  <a:srgbClr val="800000"/>
                </a:solidFill>
                <a:latin typeface="Arial"/>
                <a:cs typeface="Arial"/>
              </a:rPr>
              <a:t> </a:t>
            </a:r>
            <a:r>
              <a:rPr sz="2005" b="0" i="0" dirty="0">
                <a:solidFill>
                  <a:srgbClr val="800000"/>
                </a:solidFill>
                <a:latin typeface="font000000002cd217d0"/>
                <a:cs typeface="font000000002cd217d0"/>
              </a:rPr>
              <a:t>导论</a:t>
            </a:r>
          </a:p>
        </p:txBody>
      </p:sp>
      <p:sp>
        <p:nvSpPr>
          <p:cNvPr id="4" name="TextBox 1"/>
          <p:cNvSpPr txBox="1"/>
          <p:nvPr/>
        </p:nvSpPr>
        <p:spPr>
          <a:xfrm>
            <a:off x="523735" y="2016758"/>
            <a:ext cx="1016635" cy="1409648"/>
          </a:xfrm>
          <a:prstGeom prst="rect">
            <a:avLst/>
          </a:prstGeom>
          <a:noFill/>
        </p:spPr>
        <p:txBody>
          <a:bodyPr wrap="square" lIns="0" tIns="0" rIns="0" bIns="0" rtlCol="0">
            <a:spAutoFit/>
          </a:bodyPr>
          <a:lstStyle/>
          <a:p>
            <a:pPr>
              <a:lnSpc>
                <a:spcPts val="4570"/>
              </a:lnSpc>
              <a:spcBef>
                <a:spcPts val="0"/>
              </a:spcBef>
            </a:pPr>
            <a:r>
              <a:rPr sz="5005" b="0" i="0" dirty="0">
                <a:solidFill>
                  <a:srgbClr val="FFFFFF"/>
                </a:solidFill>
                <a:latin typeface="font000000002cd217d0"/>
                <a:cs typeface="font000000002cd217d0"/>
              </a:rPr>
              <a:t>目</a:t>
            </a:r>
          </a:p>
          <a:p>
            <a:pPr>
              <a:lnSpc>
                <a:spcPts val="6030"/>
              </a:lnSpc>
              <a:spcBef>
                <a:spcPts val="0"/>
              </a:spcBef>
            </a:pPr>
            <a:r>
              <a:rPr sz="5005" b="0" i="0" dirty="0">
                <a:solidFill>
                  <a:srgbClr val="FFFFFF"/>
                </a:solidFill>
                <a:latin typeface="font000000002cd217d0"/>
                <a:cs typeface="font000000002cd217d0"/>
              </a:rPr>
              <a:t>录</a:t>
            </a:r>
          </a:p>
        </p:txBody>
      </p:sp>
      <p:sp>
        <p:nvSpPr>
          <p:cNvPr id="5" name="TextBox 1"/>
          <p:cNvSpPr txBox="1"/>
          <p:nvPr/>
        </p:nvSpPr>
        <p:spPr>
          <a:xfrm>
            <a:off x="1813852" y="1843954"/>
            <a:ext cx="4013200" cy="2226588"/>
          </a:xfrm>
          <a:prstGeom prst="rect">
            <a:avLst/>
          </a:prstGeom>
          <a:noFill/>
        </p:spPr>
        <p:txBody>
          <a:bodyPr wrap="square" lIns="0" tIns="0" rIns="0" bIns="0" rtlCol="0">
            <a:spAutoFit/>
          </a:bodyPr>
          <a:lstStyle/>
          <a:p>
            <a:pPr>
              <a:lnSpc>
                <a:spcPts val="2001"/>
              </a:lnSpc>
              <a:spcBef>
                <a:spcPts val="0"/>
              </a:spcBef>
            </a:pPr>
            <a:r>
              <a:rPr sz="2005" b="0" i="0" dirty="0">
                <a:solidFill>
                  <a:srgbClr val="800000"/>
                </a:solidFill>
                <a:latin typeface="font000000002cd217d0"/>
                <a:cs typeface="font000000002cd217d0"/>
              </a:rPr>
              <a:t>第二章</a:t>
            </a:r>
            <a:r>
              <a:rPr sz="2005" b="0" i="0" dirty="0">
                <a:solidFill>
                  <a:srgbClr val="800000"/>
                </a:solidFill>
                <a:latin typeface="Arial"/>
                <a:cs typeface="Arial"/>
              </a:rPr>
              <a:t> </a:t>
            </a:r>
            <a:r>
              <a:rPr sz="2005" b="0" i="0" dirty="0">
                <a:solidFill>
                  <a:srgbClr val="800000"/>
                </a:solidFill>
                <a:latin typeface="font000000002cd217d0"/>
                <a:cs typeface="font000000002cd217d0"/>
              </a:rPr>
              <a:t>药物靶点及其理论</a:t>
            </a:r>
          </a:p>
          <a:p>
            <a:pPr>
              <a:lnSpc>
                <a:spcPts val="1983"/>
              </a:lnSpc>
              <a:spcBef>
                <a:spcPts val="3027"/>
              </a:spcBef>
            </a:pPr>
            <a:r>
              <a:rPr sz="2005" b="0" i="0" dirty="0">
                <a:solidFill>
                  <a:srgbClr val="800000"/>
                </a:solidFill>
                <a:latin typeface="font000000002cd217d0"/>
                <a:cs typeface="font000000002cd217d0"/>
              </a:rPr>
              <a:t>第三章</a:t>
            </a:r>
            <a:r>
              <a:rPr sz="2005" b="0" i="0" dirty="0">
                <a:solidFill>
                  <a:srgbClr val="800000"/>
                </a:solidFill>
                <a:latin typeface="Arial"/>
                <a:cs typeface="Arial"/>
              </a:rPr>
              <a:t> </a:t>
            </a:r>
            <a:r>
              <a:rPr sz="2005" b="0" i="0" dirty="0">
                <a:solidFill>
                  <a:srgbClr val="800000"/>
                </a:solidFill>
                <a:latin typeface="font000000002cd217d0"/>
                <a:cs typeface="font000000002cd217d0"/>
              </a:rPr>
              <a:t>基于结构的药物设计</a:t>
            </a:r>
          </a:p>
          <a:p>
            <a:pPr>
              <a:lnSpc>
                <a:spcPts val="1993"/>
              </a:lnSpc>
              <a:spcBef>
                <a:spcPts val="2969"/>
              </a:spcBef>
            </a:pPr>
            <a:r>
              <a:rPr sz="2005" b="0" i="0" dirty="0">
                <a:solidFill>
                  <a:srgbClr val="800000"/>
                </a:solidFill>
                <a:latin typeface="font000000002cd217d0"/>
                <a:cs typeface="font000000002cd217d0"/>
              </a:rPr>
              <a:t>第四章</a:t>
            </a:r>
            <a:r>
              <a:rPr sz="2005" b="0" i="0" dirty="0">
                <a:solidFill>
                  <a:srgbClr val="800000"/>
                </a:solidFill>
                <a:latin typeface="Arial"/>
                <a:cs typeface="Arial"/>
              </a:rPr>
              <a:t> </a:t>
            </a:r>
            <a:r>
              <a:rPr sz="2005" b="0" i="0" dirty="0">
                <a:solidFill>
                  <a:srgbClr val="800000"/>
                </a:solidFill>
                <a:latin typeface="font000000002cd217d0"/>
                <a:cs typeface="font000000002cd217d0"/>
              </a:rPr>
              <a:t>先导化合物性质设计优化</a:t>
            </a:r>
          </a:p>
          <a:p>
            <a:pPr>
              <a:lnSpc>
                <a:spcPts val="1999"/>
              </a:lnSpc>
              <a:spcBef>
                <a:spcPts val="3060"/>
              </a:spcBef>
            </a:pPr>
            <a:r>
              <a:rPr sz="2005" b="0" i="0" dirty="0">
                <a:solidFill>
                  <a:srgbClr val="800000"/>
                </a:solidFill>
                <a:latin typeface="font000000002cd217d0"/>
                <a:cs typeface="font000000002cd217d0"/>
              </a:rPr>
              <a:t>第五章</a:t>
            </a:r>
            <a:r>
              <a:rPr sz="2005" b="0" i="0" dirty="0">
                <a:solidFill>
                  <a:srgbClr val="800000"/>
                </a:solidFill>
                <a:latin typeface="Arial"/>
                <a:cs typeface="Arial"/>
              </a:rPr>
              <a:t> </a:t>
            </a:r>
            <a:r>
              <a:rPr sz="2005" b="0" i="0" dirty="0">
                <a:solidFill>
                  <a:srgbClr val="800000"/>
                </a:solidFill>
                <a:latin typeface="font000000002cd217d0"/>
                <a:cs typeface="font000000002cd217d0"/>
              </a:rPr>
              <a:t>计算机辅助药物设计实验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270954" y="421792"/>
            <a:ext cx="8800465" cy="3420770"/>
          </a:xfrm>
          <a:prstGeom prst="rect">
            <a:avLst/>
          </a:prstGeom>
          <a:noFill/>
        </p:spPr>
        <p:txBody>
          <a:bodyPr wrap="square" lIns="0" tIns="0" rIns="0" bIns="0" rtlCol="0">
            <a:spAutoFit/>
          </a:bodyPr>
          <a:lstStyle/>
          <a:p>
            <a:pPr marL="864095">
              <a:lnSpc>
                <a:spcPts val="2458"/>
              </a:lnSpc>
              <a:spcBef>
                <a:spcPts val="0"/>
              </a:spcBef>
            </a:pPr>
            <a:r>
              <a:rPr sz="2400" b="0" i="0" dirty="0">
                <a:solidFill>
                  <a:srgbClr val="000000"/>
                </a:solidFill>
                <a:latin typeface="font000000002cd217dc"/>
                <a:cs typeface="font000000002cd217dc"/>
              </a:rPr>
              <a:t>受体理论（靶点学说）</a:t>
            </a:r>
          </a:p>
          <a:p>
            <a:pPr marL="144018">
              <a:lnSpc>
                <a:spcPts val="1784"/>
              </a:lnSpc>
              <a:spcBef>
                <a:spcPts val="3153"/>
              </a:spcBef>
            </a:pPr>
            <a:r>
              <a:rPr sz="1800" b="0" i="0" dirty="0">
                <a:solidFill>
                  <a:srgbClr val="C00000"/>
                </a:solidFill>
                <a:latin typeface="font000000002cd217dc"/>
                <a:cs typeface="font000000002cd217dc"/>
              </a:rPr>
              <a:t>靶点：</a:t>
            </a:r>
            <a:r>
              <a:rPr sz="1800" b="0" i="0" dirty="0">
                <a:solidFill>
                  <a:srgbClr val="000000"/>
                </a:solidFill>
                <a:latin typeface="font000000002cd217dc"/>
                <a:cs typeface="font000000002cd217dc"/>
              </a:rPr>
              <a:t>药物发挥药效，需与机体内具有特定功能的</a:t>
            </a:r>
            <a:r>
              <a:rPr sz="1800" b="0" i="0" dirty="0">
                <a:solidFill>
                  <a:srgbClr val="C00000"/>
                </a:solidFill>
                <a:latin typeface="font000000002cd217dc"/>
                <a:cs typeface="font000000002cd217dc"/>
              </a:rPr>
              <a:t>生物大分子</a:t>
            </a:r>
            <a:r>
              <a:rPr sz="1800" b="0" i="0" dirty="0">
                <a:solidFill>
                  <a:srgbClr val="000000"/>
                </a:solidFill>
                <a:latin typeface="font000000002cd217dc"/>
                <a:cs typeface="font000000002cd217dc"/>
              </a:rPr>
              <a:t>结合</a:t>
            </a:r>
          </a:p>
          <a:p>
            <a:pPr>
              <a:lnSpc>
                <a:spcPts val="1777"/>
              </a:lnSpc>
              <a:spcBef>
                <a:spcPts val="3007"/>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一种有效的药物应符合以下两项要求：</a:t>
            </a:r>
          </a:p>
          <a:p>
            <a:pPr marL="171450">
              <a:lnSpc>
                <a:spcPts val="1843"/>
              </a:lnSpc>
              <a:spcBef>
                <a:spcPts val="1884"/>
              </a:spcBef>
            </a:pPr>
            <a:r>
              <a:rPr sz="1800" b="0" i="0" dirty="0">
                <a:solidFill>
                  <a:srgbClr val="000000"/>
                </a:solidFill>
                <a:latin typeface="font000000002cd217dc"/>
                <a:cs typeface="font000000002cd217dc"/>
              </a:rPr>
              <a:t>1.</a:t>
            </a:r>
            <a:r>
              <a:rPr sz="1800" b="0" i="0" dirty="0">
                <a:solidFill>
                  <a:srgbClr val="000000"/>
                </a:solidFill>
                <a:latin typeface="Arial"/>
                <a:cs typeface="Arial"/>
              </a:rPr>
              <a:t> </a:t>
            </a:r>
            <a:r>
              <a:rPr sz="1800" b="0" i="0" dirty="0">
                <a:solidFill>
                  <a:srgbClr val="A50021"/>
                </a:solidFill>
                <a:latin typeface="font000000002cd217dc"/>
                <a:cs typeface="font000000002cd217dc"/>
              </a:rPr>
              <a:t>作用于靶点</a:t>
            </a:r>
            <a:r>
              <a:rPr sz="1800" b="0" i="0" dirty="0">
                <a:solidFill>
                  <a:srgbClr val="000000"/>
                </a:solidFill>
                <a:latin typeface="font000000002cd217dc"/>
                <a:cs typeface="font000000002cd217dc"/>
              </a:rPr>
              <a:t>（与机体内的某一种或多种靶点发生相互作用）</a:t>
            </a:r>
            <a:r>
              <a:rPr sz="1800" b="0" i="0" dirty="0">
                <a:solidFill>
                  <a:srgbClr val="A50021"/>
                </a:solidFill>
                <a:latin typeface="font000000002cd217dc"/>
                <a:cs typeface="font000000002cd217dc"/>
              </a:rPr>
              <a:t>（药效学要求）</a:t>
            </a:r>
          </a:p>
          <a:p>
            <a:pPr marL="171450">
              <a:lnSpc>
                <a:spcPts val="3732"/>
              </a:lnSpc>
              <a:spcBef>
                <a:spcPts val="0"/>
              </a:spcBef>
            </a:pPr>
            <a:r>
              <a:rPr sz="1800" b="0" i="0" dirty="0">
                <a:solidFill>
                  <a:srgbClr val="000000"/>
                </a:solidFill>
                <a:latin typeface="font000000002cd217dc"/>
                <a:cs typeface="font000000002cd217dc"/>
              </a:rPr>
              <a:t>2</a:t>
            </a:r>
            <a:r>
              <a:rPr sz="1800" b="0" i="0" dirty="0">
                <a:solidFill>
                  <a:srgbClr val="000000"/>
                </a:solidFill>
                <a:latin typeface="Arial"/>
                <a:cs typeface="Arial"/>
              </a:rPr>
              <a:t> </a:t>
            </a:r>
            <a:r>
              <a:rPr sz="1800" b="0" i="0" dirty="0">
                <a:solidFill>
                  <a:srgbClr val="000000"/>
                </a:solidFill>
                <a:latin typeface="font000000002cd217dc"/>
                <a:cs typeface="font000000002cd217dc"/>
              </a:rPr>
              <a:t>.</a:t>
            </a:r>
            <a:r>
              <a:rPr sz="1800" b="0" i="0" dirty="0">
                <a:solidFill>
                  <a:srgbClr val="A50021"/>
                </a:solidFill>
                <a:latin typeface="font000000002cd217dc"/>
                <a:cs typeface="font000000002cd217dc"/>
              </a:rPr>
              <a:t>暴露于靶点</a:t>
            </a:r>
            <a:r>
              <a:rPr sz="1800" b="0" i="0" dirty="0">
                <a:solidFill>
                  <a:srgbClr val="000000"/>
                </a:solidFill>
                <a:latin typeface="font000000002cd217dc"/>
                <a:cs typeface="font000000002cd217dc"/>
              </a:rPr>
              <a:t>（药物到达靶点、达到适宜的浓度C</a:t>
            </a:r>
            <a:r>
              <a:rPr sz="1175" b="0" i="0" dirty="0">
                <a:solidFill>
                  <a:srgbClr val="000000"/>
                </a:solidFill>
                <a:latin typeface="font000000002cd217dc"/>
                <a:cs typeface="font000000002cd217dc"/>
              </a:rPr>
              <a:t>max</a:t>
            </a:r>
            <a:r>
              <a:rPr sz="1800" b="0" i="0" dirty="0">
                <a:solidFill>
                  <a:srgbClr val="000000"/>
                </a:solidFill>
                <a:latin typeface="font000000002cd217dc"/>
                <a:cs typeface="font000000002cd217dc"/>
              </a:rPr>
              <a:t>并维持足够的时间AUC）</a:t>
            </a:r>
            <a:r>
              <a:rPr sz="1800" b="0" i="0" dirty="0">
                <a:solidFill>
                  <a:srgbClr val="A50021"/>
                </a:solidFill>
                <a:latin typeface="font000000002cd217dc"/>
                <a:cs typeface="font000000002cd217dc"/>
              </a:rPr>
              <a:t>（药</a:t>
            </a:r>
          </a:p>
          <a:p>
            <a:pPr marL="342900">
              <a:lnSpc>
                <a:spcPts val="3178"/>
              </a:lnSpc>
              <a:spcBef>
                <a:spcPts val="0"/>
              </a:spcBef>
            </a:pPr>
            <a:r>
              <a:rPr sz="1800" b="0" i="0" dirty="0">
                <a:solidFill>
                  <a:srgbClr val="A50021"/>
                </a:solidFill>
                <a:latin typeface="font000000002cd217dc"/>
                <a:cs typeface="font000000002cd217dc"/>
              </a:rPr>
              <a:t>代动力学要求）</a:t>
            </a:r>
          </a:p>
          <a:p>
            <a:pPr>
              <a:lnSpc>
                <a:spcPts val="1789"/>
              </a:lnSpc>
              <a:spcBef>
                <a:spcPts val="1830"/>
              </a:spcBef>
            </a:pPr>
            <a:r>
              <a:rPr sz="1800" b="0" i="0" dirty="0">
                <a:solidFill>
                  <a:srgbClr val="003300"/>
                </a:solidFill>
                <a:latin typeface="font000000002cd217dc"/>
                <a:cs typeface="font000000002cd217dc"/>
              </a:rPr>
              <a:t>•</a:t>
            </a:r>
            <a:r>
              <a:rPr sz="1800" b="0" i="0" dirty="0">
                <a:solidFill>
                  <a:srgbClr val="003300"/>
                </a:solidFill>
                <a:latin typeface="Arial"/>
                <a:cs typeface="Arial"/>
              </a:rPr>
              <a:t>    </a:t>
            </a:r>
            <a:r>
              <a:rPr sz="1800" b="0" i="0" dirty="0">
                <a:solidFill>
                  <a:srgbClr val="003300"/>
                </a:solidFill>
                <a:latin typeface="font000000002cd217dc"/>
                <a:cs typeface="font000000002cd217dc"/>
              </a:rPr>
              <a:t>药物靶点的分类：</a:t>
            </a:r>
            <a:r>
              <a:rPr sz="1800" b="0" i="0" dirty="0">
                <a:solidFill>
                  <a:srgbClr val="000000"/>
                </a:solidFill>
                <a:latin typeface="font000000002cd217dc"/>
                <a:cs typeface="font000000002cd217dc"/>
              </a:rPr>
              <a:t>受体、酶、离子通道、细胞因子、核酸、脂质、糖蛋白….</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p:cNvGraphicFramePr>
            <a:graphicFrameLocks noGrp="1"/>
          </p:cNvGraphicFramePr>
          <p:nvPr/>
        </p:nvGraphicFramePr>
        <p:xfrm>
          <a:off x="6223826" y="1051331"/>
          <a:ext cx="692150" cy="218281"/>
        </p:xfrm>
        <a:graphic>
          <a:graphicData uri="http://schemas.openxmlformats.org/drawingml/2006/table">
            <a:tbl>
              <a:tblPr firstRow="1" bandRow="1"/>
              <a:tblGrid>
                <a:gridCol w="685800">
                  <a:extLst>
                    <a:ext uri="{9D8B030D-6E8A-4147-A177-3AD203B41FA5}">
                      <a16:colId xmlns:a16="http://schemas.microsoft.com/office/drawing/2014/main" val="20000"/>
                    </a:ext>
                  </a:extLst>
                </a:gridCol>
              </a:tblGrid>
              <a:tr h="218281">
                <a:tc>
                  <a:txBody>
                    <a:bodyPr/>
                    <a:lstStyle/>
                    <a:p>
                      <a:pPr marL="0"/>
                      <a:r>
                        <a:rPr lang="zh-CN" altLang="en-US" sz="1750" dirty="0">
                          <a:latin typeface="font000000002cd217dc"/>
                          <a:cs typeface="font000000002cd217dc"/>
                        </a:rPr>
                        <a:t>或药物</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pic>
        <p:nvPicPr>
          <p:cNvPr id="2" name="Picture 3"/>
          <p:cNvPicPr>
            <a:picLocks/>
          </p:cNvPicPr>
          <p:nvPr/>
        </p:nvPicPr>
        <p:blipFill>
          <a:blip r:embed="rId2" cstate="print"/>
          <a:srcRect/>
          <a:stretch>
            <a:fillRect/>
          </a:stretch>
        </p:blipFill>
        <p:spPr bwMode="auto">
          <a:xfrm>
            <a:off x="0" y="0"/>
            <a:ext cx="9144000" cy="5143500"/>
          </a:xfrm>
          <a:prstGeom prst="rect">
            <a:avLst/>
          </a:prstGeom>
          <a:noFill/>
        </p:spPr>
      </p:pic>
      <p:sp>
        <p:nvSpPr>
          <p:cNvPr id="4" name="TextBox 1"/>
          <p:cNvSpPr txBox="1"/>
          <p:nvPr/>
        </p:nvSpPr>
        <p:spPr>
          <a:xfrm>
            <a:off x="1096061" y="457416"/>
            <a:ext cx="2805684" cy="3928199"/>
          </a:xfrm>
          <a:prstGeom prst="rect">
            <a:avLst/>
          </a:prstGeom>
          <a:noFill/>
        </p:spPr>
        <p:txBody>
          <a:bodyPr wrap="square" lIns="0" tIns="0" rIns="0" bIns="0" rtlCol="0">
            <a:spAutoFit/>
          </a:bodyPr>
          <a:lstStyle/>
          <a:p>
            <a:pPr marL="38989">
              <a:lnSpc>
                <a:spcPts val="1768"/>
              </a:lnSpc>
              <a:spcBef>
                <a:spcPts val="0"/>
              </a:spcBef>
            </a:pPr>
            <a:r>
              <a:rPr sz="1800" b="0" i="0" dirty="0">
                <a:solidFill>
                  <a:srgbClr val="000000"/>
                </a:solidFill>
                <a:latin typeface="font000000002cd217dc"/>
                <a:cs typeface="font000000002cd217dc"/>
              </a:rPr>
              <a:t>药物-受体相互作用理论</a:t>
            </a:r>
          </a:p>
          <a:p>
            <a:pPr>
              <a:lnSpc>
                <a:spcPts val="1712"/>
              </a:lnSpc>
              <a:spcBef>
                <a:spcPts val="1748"/>
              </a:spcBef>
            </a:pPr>
            <a:r>
              <a:rPr sz="1800" b="0" i="0" dirty="0">
                <a:solidFill>
                  <a:srgbClr val="000000"/>
                </a:solidFill>
                <a:latin typeface="font000000002cd217dc"/>
                <a:cs typeface="font000000002cd217dc"/>
              </a:rPr>
              <a:t>活</a:t>
            </a:r>
          </a:p>
          <a:p>
            <a:pPr>
              <a:lnSpc>
                <a:spcPts val="1796"/>
              </a:lnSpc>
              <a:spcBef>
                <a:spcPts val="0"/>
              </a:spcBef>
            </a:pPr>
            <a:r>
              <a:rPr sz="1800" b="0" i="0" dirty="0">
                <a:solidFill>
                  <a:srgbClr val="000000"/>
                </a:solidFill>
                <a:latin typeface="font000000002cd217dc"/>
                <a:cs typeface="font000000002cd217dc"/>
              </a:rPr>
              <a:t>性</a:t>
            </a:r>
          </a:p>
          <a:p>
            <a:pPr>
              <a:lnSpc>
                <a:spcPts val="1807"/>
              </a:lnSpc>
              <a:spcBef>
                <a:spcPts val="0"/>
              </a:spcBef>
            </a:pPr>
            <a:r>
              <a:rPr sz="1800" b="0" i="0" dirty="0">
                <a:solidFill>
                  <a:srgbClr val="000000"/>
                </a:solidFill>
                <a:latin typeface="font000000002cd217dc"/>
                <a:cs typeface="font000000002cd217dc"/>
              </a:rPr>
              <a:t>位</a:t>
            </a:r>
          </a:p>
          <a:p>
            <a:pPr>
              <a:lnSpc>
                <a:spcPts val="1811"/>
              </a:lnSpc>
              <a:spcBef>
                <a:spcPts val="0"/>
              </a:spcBef>
            </a:pPr>
            <a:r>
              <a:rPr sz="1800" b="0" i="0" dirty="0">
                <a:solidFill>
                  <a:srgbClr val="000000"/>
                </a:solidFill>
                <a:latin typeface="font000000002cd217dc"/>
                <a:cs typeface="font000000002cd217dc"/>
              </a:rPr>
              <a:t>点</a:t>
            </a:r>
          </a:p>
          <a:p>
            <a:pPr>
              <a:lnSpc>
                <a:spcPts val="781"/>
              </a:lnSpc>
              <a:spcBef>
                <a:spcPts val="0"/>
              </a:spcBef>
            </a:pPr>
            <a:r>
              <a:rPr sz="1800" b="0" i="0" dirty="0">
                <a:solidFill>
                  <a:srgbClr val="000000"/>
                </a:solidFill>
                <a:latin typeface="font000000002cd217dc"/>
                <a:cs typeface="font000000002cd217dc"/>
              </a:rPr>
              <a:t>：</a:t>
            </a:r>
          </a:p>
          <a:p>
            <a:pPr>
              <a:lnSpc>
                <a:spcPts val="2768"/>
              </a:lnSpc>
              <a:spcBef>
                <a:spcPts val="0"/>
              </a:spcBef>
            </a:pPr>
            <a:r>
              <a:rPr sz="1800" b="0" i="0" dirty="0">
                <a:solidFill>
                  <a:srgbClr val="000000"/>
                </a:solidFill>
                <a:latin typeface="font000000002cd217dc"/>
                <a:cs typeface="font000000002cd217dc"/>
              </a:rPr>
              <a:t>药</a:t>
            </a:r>
          </a:p>
          <a:p>
            <a:pPr>
              <a:lnSpc>
                <a:spcPts val="1834"/>
              </a:lnSpc>
              <a:spcBef>
                <a:spcPts val="0"/>
              </a:spcBef>
            </a:pPr>
            <a:r>
              <a:rPr sz="1800" b="0" i="0" dirty="0">
                <a:solidFill>
                  <a:srgbClr val="000000"/>
                </a:solidFill>
                <a:latin typeface="font000000002cd217dc"/>
                <a:cs typeface="font000000002cd217dc"/>
              </a:rPr>
              <a:t>物</a:t>
            </a:r>
          </a:p>
          <a:p>
            <a:pPr>
              <a:lnSpc>
                <a:spcPts val="1798"/>
              </a:lnSpc>
              <a:spcBef>
                <a:spcPts val="0"/>
              </a:spcBef>
            </a:pPr>
            <a:r>
              <a:rPr sz="1800" b="0" i="0" dirty="0">
                <a:solidFill>
                  <a:srgbClr val="000000"/>
                </a:solidFill>
                <a:latin typeface="font000000002cd217dc"/>
                <a:cs typeface="font000000002cd217dc"/>
              </a:rPr>
              <a:t>结</a:t>
            </a:r>
          </a:p>
          <a:p>
            <a:pPr>
              <a:lnSpc>
                <a:spcPts val="1809"/>
              </a:lnSpc>
              <a:spcBef>
                <a:spcPts val="0"/>
              </a:spcBef>
            </a:pPr>
            <a:r>
              <a:rPr sz="1800" b="0" i="0" dirty="0">
                <a:solidFill>
                  <a:srgbClr val="000000"/>
                </a:solidFill>
                <a:latin typeface="font000000002cd217dc"/>
                <a:cs typeface="font000000002cd217dc"/>
              </a:rPr>
              <a:t>合</a:t>
            </a:r>
          </a:p>
          <a:p>
            <a:pPr>
              <a:lnSpc>
                <a:spcPts val="1789"/>
              </a:lnSpc>
              <a:spcBef>
                <a:spcPts val="0"/>
              </a:spcBef>
            </a:pPr>
            <a:r>
              <a:rPr sz="1800" b="0" i="0" dirty="0">
                <a:solidFill>
                  <a:srgbClr val="000000"/>
                </a:solidFill>
                <a:latin typeface="font000000002cd217dc"/>
                <a:cs typeface="font000000002cd217dc"/>
              </a:rPr>
              <a:t>在</a:t>
            </a:r>
          </a:p>
          <a:p>
            <a:pPr>
              <a:lnSpc>
                <a:spcPts val="1805"/>
              </a:lnSpc>
              <a:spcBef>
                <a:spcPts val="0"/>
              </a:spcBef>
            </a:pPr>
            <a:r>
              <a:rPr sz="1800" b="0" i="0" dirty="0">
                <a:solidFill>
                  <a:srgbClr val="000000"/>
                </a:solidFill>
                <a:latin typeface="font000000002cd217dc"/>
                <a:cs typeface="font000000002cd217dc"/>
              </a:rPr>
              <a:t>受</a:t>
            </a:r>
          </a:p>
          <a:p>
            <a:pPr>
              <a:lnSpc>
                <a:spcPts val="1796"/>
              </a:lnSpc>
              <a:spcBef>
                <a:spcPts val="0"/>
              </a:spcBef>
            </a:pPr>
            <a:r>
              <a:rPr sz="1800" b="0" i="0" dirty="0">
                <a:solidFill>
                  <a:srgbClr val="000000"/>
                </a:solidFill>
                <a:latin typeface="font000000002cd217dc"/>
                <a:cs typeface="font000000002cd217dc"/>
              </a:rPr>
              <a:t>体</a:t>
            </a:r>
          </a:p>
          <a:p>
            <a:pPr>
              <a:lnSpc>
                <a:spcPts val="1782"/>
              </a:lnSpc>
              <a:spcBef>
                <a:spcPts val="0"/>
              </a:spcBef>
            </a:pPr>
            <a:r>
              <a:rPr sz="1800" b="0" i="0" dirty="0">
                <a:solidFill>
                  <a:srgbClr val="000000"/>
                </a:solidFill>
                <a:latin typeface="font000000002cd217dc"/>
                <a:cs typeface="font000000002cd217dc"/>
              </a:rPr>
              <a:t>的</a:t>
            </a:r>
          </a:p>
          <a:p>
            <a:pPr>
              <a:lnSpc>
                <a:spcPts val="1820"/>
              </a:lnSpc>
              <a:spcBef>
                <a:spcPts val="0"/>
              </a:spcBef>
            </a:pPr>
            <a:r>
              <a:rPr sz="1800" b="0" i="0" dirty="0">
                <a:solidFill>
                  <a:srgbClr val="000000"/>
                </a:solidFill>
                <a:latin typeface="font000000002cd217dc"/>
                <a:cs typeface="font000000002cd217dc"/>
              </a:rPr>
              <a:t>部</a:t>
            </a:r>
          </a:p>
          <a:p>
            <a:pPr>
              <a:lnSpc>
                <a:spcPts val="1805"/>
              </a:lnSpc>
              <a:spcBef>
                <a:spcPts val="0"/>
              </a:spcBef>
            </a:pPr>
            <a:r>
              <a:rPr sz="1800" b="0" i="0" dirty="0">
                <a:solidFill>
                  <a:srgbClr val="000000"/>
                </a:solidFill>
                <a:latin typeface="font000000002cd217dc"/>
                <a:cs typeface="font000000002cd217dc"/>
              </a:rPr>
              <a:t>位</a:t>
            </a:r>
          </a:p>
        </p:txBody>
      </p:sp>
      <p:sp>
        <p:nvSpPr>
          <p:cNvPr id="5" name="TextBox 1"/>
          <p:cNvSpPr txBox="1"/>
          <p:nvPr/>
        </p:nvSpPr>
        <p:spPr>
          <a:xfrm>
            <a:off x="3656634" y="455358"/>
            <a:ext cx="2608580" cy="290500"/>
          </a:xfrm>
          <a:prstGeom prst="rect">
            <a:avLst/>
          </a:prstGeom>
          <a:noFill/>
        </p:spPr>
        <p:txBody>
          <a:bodyPr wrap="square" lIns="0" tIns="0" rIns="0" bIns="0" rtlCol="0">
            <a:spAutoFit/>
          </a:bodyPr>
          <a:lstStyle/>
          <a:p>
            <a:pPr>
              <a:lnSpc>
                <a:spcPts val="1787"/>
              </a:lnSpc>
              <a:spcBef>
                <a:spcPts val="0"/>
              </a:spcBef>
            </a:pPr>
            <a:r>
              <a:rPr sz="1800" b="0" i="0" dirty="0">
                <a:solidFill>
                  <a:srgbClr val="000000"/>
                </a:solidFill>
                <a:latin typeface="font000000002cd217dc"/>
                <a:cs typeface="font000000002cd217dc"/>
              </a:rPr>
              <a:t>----锁钥原理，互补性</a:t>
            </a:r>
          </a:p>
        </p:txBody>
      </p:sp>
      <p:sp>
        <p:nvSpPr>
          <p:cNvPr id="6" name="TextBox 1"/>
          <p:cNvSpPr txBox="1"/>
          <p:nvPr/>
        </p:nvSpPr>
        <p:spPr>
          <a:xfrm>
            <a:off x="6289142" y="2301011"/>
            <a:ext cx="1047750" cy="268192"/>
          </a:xfrm>
          <a:prstGeom prst="rect">
            <a:avLst/>
          </a:prstGeom>
          <a:noFill/>
        </p:spPr>
        <p:txBody>
          <a:bodyPr wrap="square" lIns="0" tIns="0" rIns="0" bIns="0" rtlCol="0">
            <a:spAutoFit/>
          </a:bodyPr>
          <a:lstStyle/>
          <a:p>
            <a:pPr>
              <a:lnSpc>
                <a:spcPts val="1612"/>
              </a:lnSpc>
              <a:spcBef>
                <a:spcPts val="0"/>
              </a:spcBef>
            </a:pPr>
            <a:r>
              <a:rPr sz="1750" b="0" i="0" dirty="0">
                <a:solidFill>
                  <a:srgbClr val="000000"/>
                </a:solidFill>
                <a:latin typeface="font000000002cd217dc"/>
                <a:cs typeface="font000000002cd217dc"/>
              </a:rPr>
              <a:t>或受体</a:t>
            </a:r>
          </a:p>
        </p:txBody>
      </p:sp>
      <p:sp>
        <p:nvSpPr>
          <p:cNvPr id="7" name="TextBox 1"/>
          <p:cNvSpPr txBox="1"/>
          <p:nvPr/>
        </p:nvSpPr>
        <p:spPr>
          <a:xfrm>
            <a:off x="4951476" y="4515206"/>
            <a:ext cx="2004696" cy="269081"/>
          </a:xfrm>
          <a:prstGeom prst="rect">
            <a:avLst/>
          </a:prstGeom>
          <a:noFill/>
        </p:spPr>
        <p:txBody>
          <a:bodyPr wrap="square" lIns="0" tIns="0" rIns="0" bIns="0" rtlCol="0">
            <a:spAutoFit/>
          </a:bodyPr>
          <a:lstStyle/>
          <a:p>
            <a:pPr>
              <a:lnSpc>
                <a:spcPts val="1619"/>
              </a:lnSpc>
              <a:spcBef>
                <a:spcPts val="0"/>
              </a:spcBef>
            </a:pPr>
            <a:r>
              <a:rPr sz="1750" b="0" i="0" dirty="0">
                <a:solidFill>
                  <a:srgbClr val="000000"/>
                </a:solidFill>
                <a:latin typeface="font000000002cd217dc"/>
                <a:cs typeface="font000000002cd217dc"/>
              </a:rPr>
              <a:t>药物-受体复合物</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063041" y="472195"/>
            <a:ext cx="4965699" cy="314316"/>
          </a:xfrm>
          <a:prstGeom prst="rect">
            <a:avLst/>
          </a:prstGeom>
          <a:noFill/>
        </p:spPr>
        <p:txBody>
          <a:bodyPr wrap="square" lIns="0" tIns="0" rIns="0" bIns="0" rtlCol="0">
            <a:spAutoFit/>
          </a:bodyPr>
          <a:lstStyle/>
          <a:p>
            <a:pPr>
              <a:lnSpc>
                <a:spcPts val="1975"/>
              </a:lnSpc>
              <a:spcBef>
                <a:spcPts val="0"/>
              </a:spcBef>
            </a:pPr>
            <a:r>
              <a:rPr sz="2005" b="0" i="0" dirty="0">
                <a:solidFill>
                  <a:srgbClr val="000000"/>
                </a:solidFill>
                <a:latin typeface="font000000002cd217dc"/>
                <a:cs typeface="font000000002cd217dc"/>
              </a:rPr>
              <a:t>药物-受体相互作用理论</a:t>
            </a:r>
            <a:r>
              <a:rPr sz="2005" b="0" i="0" dirty="0">
                <a:solidFill>
                  <a:srgbClr val="000000"/>
                </a:solidFill>
                <a:latin typeface="Arial"/>
                <a:cs typeface="Arial"/>
              </a:rPr>
              <a:t> </a:t>
            </a:r>
            <a:r>
              <a:rPr sz="2005" b="0" i="0" dirty="0">
                <a:solidFill>
                  <a:srgbClr val="000000"/>
                </a:solidFill>
                <a:latin typeface="font000000002cd217dc"/>
                <a:cs typeface="font000000002cd217dc"/>
              </a:rPr>
              <a:t>---诱导契合理论</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98946" y="417191"/>
            <a:ext cx="9182100" cy="4202751"/>
          </a:xfrm>
          <a:prstGeom prst="rect">
            <a:avLst/>
          </a:prstGeom>
          <a:noFill/>
        </p:spPr>
        <p:txBody>
          <a:bodyPr wrap="square" lIns="0" tIns="0" rIns="0" bIns="0" rtlCol="0">
            <a:spAutoFit/>
          </a:bodyPr>
          <a:lstStyle/>
          <a:p>
            <a:pPr marL="936104">
              <a:lnSpc>
                <a:spcPts val="1975"/>
              </a:lnSpc>
              <a:spcBef>
                <a:spcPts val="0"/>
              </a:spcBef>
            </a:pPr>
            <a:r>
              <a:rPr sz="2005" b="0" i="0" dirty="0">
                <a:solidFill>
                  <a:srgbClr val="000000"/>
                </a:solidFill>
                <a:latin typeface="font000000002cd217dc"/>
                <a:cs typeface="font000000002cd217dc"/>
              </a:rPr>
              <a:t>药物-受体相互作用理论----分子识别</a:t>
            </a:r>
          </a:p>
          <a:p>
            <a:pPr>
              <a:lnSpc>
                <a:spcPts val="1836"/>
              </a:lnSpc>
              <a:spcBef>
                <a:spcPts val="3438"/>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药物通过分子间作用力</a:t>
            </a:r>
            <a:r>
              <a:rPr sz="1800" b="0" i="0" dirty="0">
                <a:solidFill>
                  <a:srgbClr val="A50021"/>
                </a:solidFill>
                <a:latin typeface="font000000002cd217dc"/>
                <a:cs typeface="font000000002cd217dc"/>
              </a:rPr>
              <a:t>（可逆）</a:t>
            </a:r>
            <a:r>
              <a:rPr sz="1800" b="0" i="0" dirty="0">
                <a:solidFill>
                  <a:srgbClr val="000000"/>
                </a:solidFill>
                <a:latin typeface="font000000002cd217dc"/>
                <a:cs typeface="font000000002cd217dc"/>
              </a:rPr>
              <a:t>与靶点相结合，某些药物可形成共价键</a:t>
            </a:r>
            <a:r>
              <a:rPr sz="1800" b="0" i="0" dirty="0">
                <a:solidFill>
                  <a:srgbClr val="A50021"/>
                </a:solidFill>
                <a:latin typeface="font000000002cd217dc"/>
                <a:cs typeface="font000000002cd217dc"/>
              </a:rPr>
              <a:t>（不可逆）</a:t>
            </a:r>
            <a:r>
              <a:rPr sz="1800" b="0" i="0" dirty="0">
                <a:solidFill>
                  <a:srgbClr val="000000"/>
                </a:solidFill>
                <a:latin typeface="font000000002cd217dc"/>
                <a:cs typeface="font000000002cd217dc"/>
              </a:rPr>
              <a:t>。</a:t>
            </a:r>
          </a:p>
          <a:p>
            <a:pPr marL="2376259">
              <a:lnSpc>
                <a:spcPts val="1983"/>
              </a:lnSpc>
              <a:spcBef>
                <a:spcPts val="23361"/>
              </a:spcBef>
            </a:pPr>
            <a:r>
              <a:rPr sz="2005" b="0" i="0" dirty="0">
                <a:solidFill>
                  <a:srgbClr val="000000"/>
                </a:solidFill>
                <a:latin typeface="font000000002cd217dc"/>
                <a:cs typeface="font000000002cd217dc"/>
              </a:rPr>
              <a:t>药物-受体分子识别示意图</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p:cNvGraphicFramePr>
            <a:graphicFrameLocks noGrp="1"/>
          </p:cNvGraphicFramePr>
          <p:nvPr/>
        </p:nvGraphicFramePr>
        <p:xfrm>
          <a:off x="3680486" y="1465745"/>
          <a:ext cx="1839595" cy="1059002"/>
        </p:xfrm>
        <a:graphic>
          <a:graphicData uri="http://schemas.openxmlformats.org/drawingml/2006/table">
            <a:tbl>
              <a:tblPr firstRow="1" bandRow="1"/>
              <a:tblGrid>
                <a:gridCol w="1828800">
                  <a:extLst>
                    <a:ext uri="{9D8B030D-6E8A-4147-A177-3AD203B41FA5}">
                      <a16:colId xmlns:a16="http://schemas.microsoft.com/office/drawing/2014/main" val="20000"/>
                    </a:ext>
                  </a:extLst>
                </a:gridCol>
              </a:tblGrid>
              <a:tr h="1059002">
                <a:tc>
                  <a:txBody>
                    <a:bodyPr/>
                    <a:lstStyle/>
                    <a:p>
                      <a:pPr marL="0"/>
                      <a:r>
                        <a:rPr lang="zh-CN" altLang="en-US" sz="1800" dirty="0">
                          <a:latin typeface="font000000002cd217dc"/>
                          <a:cs typeface="font000000002cd217dc"/>
                        </a:rPr>
                        <a:t>-</a:t>
                      </a:r>
                      <a:r>
                        <a:rPr lang="zh-CN" altLang="en-US" sz="100" dirty="0">
                          <a:latin typeface="Times New Roman"/>
                          <a:cs typeface="Times New Roman"/>
                        </a:rPr>
                        <a:t> </a:t>
                      </a:r>
                      <a:r>
                        <a:rPr lang="zh-CN" altLang="en-US" sz="1800" dirty="0">
                          <a:latin typeface="font000000002cd217dc"/>
                          <a:cs typeface="font000000002cd217dc"/>
                        </a:rPr>
                        <a:t>偶极-偶极作用</a:t>
                      </a:r>
                      <a:endParaRPr lang="zh-CN" altLang="en-US" dirty="0">
                        <a:latin typeface="Arial Unicode MS"/>
                        <a:cs typeface="Arial Unicode MS"/>
                      </a:endParaRPr>
                    </a:p>
                    <a:p>
                      <a:pPr marL="0"/>
                      <a:r>
                        <a:rPr lang="zh-CN" altLang="en-US" sz="1800" dirty="0">
                          <a:solidFill>
                            <a:srgbClr val="003300"/>
                          </a:solidFill>
                          <a:latin typeface="font000000002cd217dc"/>
                          <a:cs typeface="font000000002cd217dc"/>
                        </a:rPr>
                        <a:t>-</a:t>
                      </a:r>
                      <a:r>
                        <a:rPr lang="zh-CN" altLang="en-US" sz="100" dirty="0">
                          <a:latin typeface="Times New Roman"/>
                          <a:cs typeface="Times New Roman"/>
                        </a:rPr>
                        <a:t> </a:t>
                      </a:r>
                      <a:r>
                        <a:rPr lang="zh-CN" altLang="en-US" sz="1800" dirty="0">
                          <a:solidFill>
                            <a:srgbClr val="003300"/>
                          </a:solidFill>
                          <a:latin typeface="font000000002cd217dc"/>
                          <a:cs typeface="font000000002cd217dc"/>
                        </a:rPr>
                        <a:t>卤键</a:t>
                      </a:r>
                      <a:endParaRPr lang="zh-CN" altLang="en-US" dirty="0">
                        <a:latin typeface="Arial Unicode MS"/>
                        <a:cs typeface="Arial Unicode MS"/>
                      </a:endParaRPr>
                    </a:p>
                    <a:p>
                      <a:pPr marL="0"/>
                      <a:r>
                        <a:rPr lang="zh-CN" altLang="en-US" sz="1800" dirty="0">
                          <a:solidFill>
                            <a:srgbClr val="003300"/>
                          </a:solidFill>
                          <a:latin typeface="font000000002cd217dc"/>
                          <a:cs typeface="font000000002cd217dc"/>
                        </a:rPr>
                        <a:t>-</a:t>
                      </a:r>
                      <a:r>
                        <a:rPr lang="zh-CN" altLang="en-US" sz="100" dirty="0">
                          <a:latin typeface="Times New Roman"/>
                          <a:cs typeface="Times New Roman"/>
                        </a:rPr>
                        <a:t> </a:t>
                      </a:r>
                      <a:r>
                        <a:rPr lang="zh-CN" altLang="en-US" sz="1800" dirty="0">
                          <a:solidFill>
                            <a:srgbClr val="003300"/>
                          </a:solidFill>
                          <a:latin typeface="font000000002cd217dc"/>
                          <a:cs typeface="font000000002cd217dc"/>
                        </a:rPr>
                        <a:t>阳离子-π</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pic>
        <p:nvPicPr>
          <p:cNvPr id="2" name="Picture 3"/>
          <p:cNvPicPr>
            <a:picLocks/>
          </p:cNvPicPr>
          <p:nvPr/>
        </p:nvPicPr>
        <p:blipFill>
          <a:blip r:embed="rId2" cstate="print"/>
          <a:srcRect/>
          <a:stretch>
            <a:fillRect/>
          </a:stretch>
        </p:blipFill>
        <p:spPr bwMode="auto">
          <a:xfrm>
            <a:off x="0" y="0"/>
            <a:ext cx="9144000" cy="5143500"/>
          </a:xfrm>
          <a:prstGeom prst="rect">
            <a:avLst/>
          </a:prstGeom>
          <a:noFill/>
        </p:spPr>
      </p:pic>
      <p:sp>
        <p:nvSpPr>
          <p:cNvPr id="4" name="TextBox 1"/>
          <p:cNvSpPr txBox="1"/>
          <p:nvPr/>
        </p:nvSpPr>
        <p:spPr>
          <a:xfrm>
            <a:off x="775005" y="417191"/>
            <a:ext cx="4856860" cy="873369"/>
          </a:xfrm>
          <a:prstGeom prst="rect">
            <a:avLst/>
          </a:prstGeom>
          <a:noFill/>
        </p:spPr>
        <p:txBody>
          <a:bodyPr wrap="square" lIns="0" tIns="0" rIns="0" bIns="0" rtlCol="0">
            <a:spAutoFit/>
          </a:bodyPr>
          <a:lstStyle/>
          <a:p>
            <a:pPr marL="363601">
              <a:lnSpc>
                <a:spcPts val="1975"/>
              </a:lnSpc>
              <a:spcBef>
                <a:spcPts val="0"/>
              </a:spcBef>
            </a:pPr>
            <a:r>
              <a:rPr sz="2005" b="0" i="0" dirty="0">
                <a:solidFill>
                  <a:srgbClr val="000000"/>
                </a:solidFill>
                <a:latin typeface="font000000002cd217dc"/>
                <a:cs typeface="font000000002cd217dc"/>
              </a:rPr>
              <a:t>药物-受体相互作用理论----分子识别</a:t>
            </a:r>
          </a:p>
          <a:p>
            <a:pPr>
              <a:lnSpc>
                <a:spcPts val="1981"/>
              </a:lnSpc>
              <a:spcBef>
                <a:spcPts val="2421"/>
              </a:spcBef>
            </a:pPr>
            <a:r>
              <a:rPr sz="2005" b="0" i="0" dirty="0">
                <a:solidFill>
                  <a:srgbClr val="003300"/>
                </a:solidFill>
                <a:latin typeface="font000000002cd217dc"/>
                <a:cs typeface="font000000002cd217dc"/>
              </a:rPr>
              <a:t>•</a:t>
            </a:r>
            <a:r>
              <a:rPr sz="2005" b="0" i="0" dirty="0">
                <a:solidFill>
                  <a:srgbClr val="003300"/>
                </a:solidFill>
                <a:latin typeface="Arial"/>
                <a:cs typeface="Arial"/>
              </a:rPr>
              <a:t>    </a:t>
            </a:r>
            <a:r>
              <a:rPr sz="2005" b="0" i="0" dirty="0">
                <a:solidFill>
                  <a:srgbClr val="003300"/>
                </a:solidFill>
                <a:latin typeface="font000000002cd217dc"/>
                <a:cs typeface="font000000002cd217dc"/>
              </a:rPr>
              <a:t>键合类型：</a:t>
            </a:r>
          </a:p>
        </p:txBody>
      </p:sp>
      <p:sp>
        <p:nvSpPr>
          <p:cNvPr id="5" name="TextBox 1"/>
          <p:cNvSpPr txBox="1"/>
          <p:nvPr/>
        </p:nvSpPr>
        <p:spPr>
          <a:xfrm>
            <a:off x="775005" y="1472590"/>
            <a:ext cx="3053634" cy="2684214"/>
          </a:xfrm>
          <a:prstGeom prst="rect">
            <a:avLst/>
          </a:prstGeom>
          <a:noFill/>
        </p:spPr>
        <p:txBody>
          <a:bodyPr wrap="square" lIns="0" tIns="0" rIns="0" bIns="0" rtlCol="0">
            <a:spAutoFit/>
          </a:bodyPr>
          <a:lstStyle/>
          <a:p>
            <a:pPr marL="457200">
              <a:lnSpc>
                <a:spcPts val="1775"/>
              </a:lnSpc>
              <a:spcBef>
                <a:spcPts val="0"/>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离子键</a:t>
            </a:r>
          </a:p>
          <a:p>
            <a:pPr marL="457200">
              <a:lnSpc>
                <a:spcPts val="1775"/>
              </a:lnSpc>
              <a:spcBef>
                <a:spcPts val="1895"/>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氢键</a:t>
            </a:r>
          </a:p>
          <a:p>
            <a:pPr marL="457200">
              <a:lnSpc>
                <a:spcPts val="1784"/>
              </a:lnSpc>
              <a:spcBef>
                <a:spcPts val="1890"/>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范德华力</a:t>
            </a:r>
          </a:p>
          <a:p>
            <a:pPr marL="457200">
              <a:lnSpc>
                <a:spcPts val="1782"/>
              </a:lnSpc>
              <a:spcBef>
                <a:spcPts val="1892"/>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螯合作用</a:t>
            </a:r>
          </a:p>
          <a:p>
            <a:pPr marL="457200">
              <a:lnSpc>
                <a:spcPts val="1768"/>
              </a:lnSpc>
              <a:spcBef>
                <a:spcPts val="1895"/>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电荷转移</a:t>
            </a:r>
          </a:p>
          <a:p>
            <a:pPr>
              <a:lnSpc>
                <a:spcPts val="4181"/>
              </a:lnSpc>
              <a:spcBef>
                <a:spcPts val="0"/>
              </a:spcBef>
            </a:pPr>
            <a:r>
              <a:rPr sz="2005" b="0" i="0" dirty="0">
                <a:solidFill>
                  <a:srgbClr val="003300"/>
                </a:solidFill>
                <a:latin typeface="font000000002cd217dc"/>
                <a:cs typeface="font000000002cd217dc"/>
              </a:rPr>
              <a:t>•</a:t>
            </a:r>
            <a:r>
              <a:rPr sz="2005" b="0" i="0" dirty="0">
                <a:solidFill>
                  <a:srgbClr val="003300"/>
                </a:solidFill>
                <a:latin typeface="Arial"/>
                <a:cs typeface="Arial"/>
              </a:rPr>
              <a:t>    </a:t>
            </a:r>
            <a:r>
              <a:rPr sz="2005" b="0" i="0" dirty="0">
                <a:solidFill>
                  <a:srgbClr val="003300"/>
                </a:solidFill>
                <a:latin typeface="font000000002cd217dc"/>
                <a:cs typeface="font000000002cd217dc"/>
              </a:rPr>
              <a:t>结合动力学：k</a:t>
            </a:r>
            <a:r>
              <a:rPr sz="1295" b="0" i="0" dirty="0">
                <a:solidFill>
                  <a:srgbClr val="003300"/>
                </a:solidFill>
                <a:latin typeface="font000000002cd217dc"/>
                <a:cs typeface="font000000002cd217dc"/>
              </a:rPr>
              <a:t>on</a:t>
            </a:r>
            <a:r>
              <a:rPr sz="2005" b="0" i="0" dirty="0">
                <a:solidFill>
                  <a:srgbClr val="003300"/>
                </a:solidFill>
                <a:latin typeface="font000000002cd217dc"/>
                <a:cs typeface="font000000002cd217dc"/>
              </a:rPr>
              <a:t>/k</a:t>
            </a:r>
            <a:r>
              <a:rPr sz="1295" b="0" i="0" dirty="0">
                <a:solidFill>
                  <a:srgbClr val="003300"/>
                </a:solidFill>
                <a:latin typeface="font000000002cd217dc"/>
                <a:cs typeface="font000000002cd217dc"/>
              </a:rPr>
              <a:t>off</a:t>
            </a:r>
          </a:p>
        </p:txBody>
      </p:sp>
      <p:sp>
        <p:nvSpPr>
          <p:cNvPr id="6" name="TextBox 1"/>
          <p:cNvSpPr txBox="1"/>
          <p:nvPr/>
        </p:nvSpPr>
        <p:spPr>
          <a:xfrm>
            <a:off x="6632804" y="1536840"/>
            <a:ext cx="1409700" cy="288900"/>
          </a:xfrm>
          <a:prstGeom prst="rect">
            <a:avLst/>
          </a:prstGeom>
          <a:noFill/>
        </p:spPr>
        <p:txBody>
          <a:bodyPr wrap="square" lIns="0" tIns="0" rIns="0" bIns="0" rtlCol="0">
            <a:spAutoFit/>
          </a:bodyPr>
          <a:lstStyle/>
          <a:p>
            <a:pPr>
              <a:lnSpc>
                <a:spcPts val="1775"/>
              </a:lnSpc>
              <a:spcBef>
                <a:spcPts val="0"/>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共价键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p:cNvGraphicFramePr>
            <a:graphicFrameLocks noGrp="1"/>
          </p:cNvGraphicFramePr>
          <p:nvPr/>
        </p:nvGraphicFramePr>
        <p:xfrm>
          <a:off x="3149194" y="2436525"/>
          <a:ext cx="841375" cy="468142"/>
        </p:xfrm>
        <a:graphic>
          <a:graphicData uri="http://schemas.openxmlformats.org/drawingml/2006/table">
            <a:tbl>
              <a:tblPr firstRow="1" bandRow="1"/>
              <a:tblGrid>
                <a:gridCol w="838200">
                  <a:extLst>
                    <a:ext uri="{9D8B030D-6E8A-4147-A177-3AD203B41FA5}">
                      <a16:colId xmlns:a16="http://schemas.microsoft.com/office/drawing/2014/main" val="20000"/>
                    </a:ext>
                  </a:extLst>
                </a:gridCol>
              </a:tblGrid>
              <a:tr h="468142">
                <a:tc>
                  <a:txBody>
                    <a:bodyPr/>
                    <a:lstStyle/>
                    <a:p>
                      <a:pPr marL="0"/>
                      <a:r>
                        <a:rPr lang="zh-CN" altLang="en-US" sz="1550" dirty="0">
                          <a:solidFill>
                            <a:srgbClr val="A50021"/>
                          </a:solidFill>
                          <a:latin typeface="font000000002cd217dc"/>
                          <a:cs typeface="font000000002cd217dc"/>
                        </a:rPr>
                        <a:t>Aspirin</a:t>
                      </a:r>
                      <a:endParaRPr lang="zh-CN" altLang="en-US" dirty="0">
                        <a:latin typeface="Arial Unicode MS"/>
                        <a:cs typeface="Arial Unicode MS"/>
                      </a:endParaRPr>
                    </a:p>
                    <a:p>
                      <a:pPr marL="0"/>
                      <a:r>
                        <a:rPr lang="zh-CN" altLang="en-US" sz="1550" dirty="0">
                          <a:latin typeface="font000000002cd217dc"/>
                          <a:cs typeface="font000000002cd217dc"/>
                        </a:rPr>
                        <a:t>阿司匹林</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5" name="table 6"/>
          <p:cNvGraphicFramePr>
            <a:graphicFrameLocks noGrp="1"/>
          </p:cNvGraphicFramePr>
          <p:nvPr/>
        </p:nvGraphicFramePr>
        <p:xfrm>
          <a:off x="5989879" y="3580988"/>
          <a:ext cx="2354363" cy="508668"/>
        </p:xfrm>
        <a:graphic>
          <a:graphicData uri="http://schemas.openxmlformats.org/drawingml/2006/table">
            <a:tbl>
              <a:tblPr firstRow="1" bandRow="1"/>
              <a:tblGrid>
                <a:gridCol w="889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508668">
                <a:tc>
                  <a:txBody>
                    <a:bodyPr/>
                    <a:lstStyle/>
                    <a:p>
                      <a:pPr marL="0"/>
                      <a:r>
                        <a:rPr lang="zh-CN" altLang="en-US" sz="1250" dirty="0">
                          <a:solidFill>
                            <a:srgbClr val="800000"/>
                          </a:solidFill>
                          <a:latin typeface="font000000002cd217dc"/>
                          <a:cs typeface="font000000002cd217dc"/>
                        </a:rPr>
                        <a:t>N</a:t>
                      </a:r>
                      <a:r>
                        <a:rPr lang="zh-CN" altLang="en-US" sz="100" dirty="0">
                          <a:latin typeface="Times New Roman"/>
                          <a:cs typeface="Times New Roman"/>
                        </a:rPr>
                        <a:t> </a:t>
                      </a:r>
                      <a:r>
                        <a:rPr lang="zh-CN" altLang="en-US" sz="1250" dirty="0">
                          <a:solidFill>
                            <a:srgbClr val="800000"/>
                          </a:solidFill>
                          <a:latin typeface="font000000002cd217dc"/>
                          <a:cs typeface="font000000002cd217dc"/>
                        </a:rPr>
                        <a:t>CH</a:t>
                      </a:r>
                      <a:r>
                        <a:rPr lang="zh-CN" altLang="en-US" sz="900" dirty="0">
                          <a:solidFill>
                            <a:srgbClr val="800000"/>
                          </a:solidFill>
                          <a:latin typeface="font000000002cd217dc"/>
                          <a:cs typeface="font000000002cd217dc"/>
                        </a:rPr>
                        <a:t>3</a:t>
                      </a:r>
                      <a:endParaRPr lang="zh-CN" altLang="en-US" dirty="0">
                        <a:latin typeface="Arial Unicode MS"/>
                        <a:cs typeface="Arial Unicode MS"/>
                      </a:endParaRPr>
                    </a:p>
                  </a:txBody>
                  <a:tcPr marL="0" marR="0" marT="139700" marB="0" anchor="b">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a:txBody>
                    <a:bodyPr/>
                    <a:lstStyle/>
                    <a:p>
                      <a:pPr marL="12700"/>
                      <a:r>
                        <a:rPr lang="zh-CN" altLang="en-US" sz="1550" dirty="0">
                          <a:solidFill>
                            <a:srgbClr val="003300"/>
                          </a:solidFill>
                          <a:latin typeface="font000000002cd217dc"/>
                          <a:cs typeface="font000000002cd217dc"/>
                        </a:rPr>
                        <a:t>Apomorphine</a:t>
                      </a:r>
                      <a:endParaRPr lang="zh-CN" altLang="en-US" dirty="0">
                        <a:latin typeface="Arial Unicode MS"/>
                        <a:cs typeface="Arial Unicode MS"/>
                      </a:endParaRPr>
                    </a:p>
                    <a:p>
                      <a:pPr marL="12700"/>
                      <a:r>
                        <a:rPr lang="zh-CN" altLang="en-US" sz="1550" dirty="0">
                          <a:latin typeface="font000000002cd217dc"/>
                          <a:cs typeface="font000000002cd217dc"/>
                        </a:rPr>
                        <a:t>阿扑吗啡</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pic>
        <p:nvPicPr>
          <p:cNvPr id="2" name="Picture 4"/>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270954" y="415570"/>
            <a:ext cx="8267700" cy="1992983"/>
          </a:xfrm>
          <a:prstGeom prst="rect">
            <a:avLst/>
          </a:prstGeom>
          <a:noFill/>
        </p:spPr>
        <p:txBody>
          <a:bodyPr wrap="square" lIns="0" tIns="0" rIns="0" bIns="0" rtlCol="0">
            <a:spAutoFit/>
          </a:bodyPr>
          <a:lstStyle/>
          <a:p>
            <a:pPr marL="659968">
              <a:lnSpc>
                <a:spcPts val="1975"/>
              </a:lnSpc>
              <a:spcBef>
                <a:spcPts val="0"/>
              </a:spcBef>
            </a:pPr>
            <a:r>
              <a:rPr sz="1800" b="0" i="0" dirty="0">
                <a:solidFill>
                  <a:srgbClr val="000000"/>
                </a:solidFill>
                <a:latin typeface="font000000002cd217dc"/>
                <a:cs typeface="font000000002cd217dc"/>
              </a:rPr>
              <a:t>（一）小分子相似性</a:t>
            </a:r>
            <a:r>
              <a:rPr sz="1800" b="0" i="0" dirty="0">
                <a:solidFill>
                  <a:srgbClr val="000000"/>
                </a:solidFill>
                <a:latin typeface="Arial"/>
                <a:cs typeface="Arial"/>
              </a:rPr>
              <a:t> </a:t>
            </a:r>
            <a:r>
              <a:rPr sz="1800" b="0" i="0" dirty="0">
                <a:solidFill>
                  <a:srgbClr val="000000"/>
                </a:solidFill>
                <a:latin typeface="font000000002cd217dc"/>
                <a:cs typeface="font000000002cd217dc"/>
              </a:rPr>
              <a:t>Similarity</a:t>
            </a:r>
          </a:p>
          <a:p>
            <a:pPr>
              <a:lnSpc>
                <a:spcPts val="1780"/>
              </a:lnSpc>
              <a:spcBef>
                <a:spcPts val="1816"/>
              </a:spcBef>
            </a:pPr>
            <a:r>
              <a:rPr sz="1800" b="0" i="0" dirty="0">
                <a:solidFill>
                  <a:srgbClr val="003300"/>
                </a:solidFill>
                <a:latin typeface="font000000002cd217dc"/>
                <a:cs typeface="font000000002cd217dc"/>
              </a:rPr>
              <a:t>•</a:t>
            </a:r>
            <a:r>
              <a:rPr sz="1800" b="0" i="0" dirty="0">
                <a:solidFill>
                  <a:srgbClr val="003300"/>
                </a:solidFill>
                <a:latin typeface="Arial"/>
                <a:cs typeface="Arial"/>
              </a:rPr>
              <a:t>    </a:t>
            </a:r>
            <a:r>
              <a:rPr sz="1800" b="0" i="0" dirty="0">
                <a:solidFill>
                  <a:srgbClr val="003300"/>
                </a:solidFill>
                <a:latin typeface="font000000002cd217dc"/>
                <a:cs typeface="font000000002cd217dc"/>
              </a:rPr>
              <a:t>定义：</a:t>
            </a:r>
            <a:r>
              <a:rPr sz="1800" b="0" i="0" dirty="0">
                <a:solidFill>
                  <a:srgbClr val="000000"/>
                </a:solidFill>
                <a:latin typeface="font000000002cd217dc"/>
                <a:cs typeface="font000000002cd217dc"/>
              </a:rPr>
              <a:t>相似的化学结构具有相近或相关的活性</a:t>
            </a:r>
          </a:p>
          <a:p>
            <a:pPr>
              <a:lnSpc>
                <a:spcPts val="1787"/>
              </a:lnSpc>
              <a:spcBef>
                <a:spcPts val="1890"/>
              </a:spcBef>
            </a:pPr>
            <a:r>
              <a:rPr sz="1800" b="0" i="0" dirty="0">
                <a:solidFill>
                  <a:srgbClr val="003300"/>
                </a:solidFill>
                <a:latin typeface="font000000002cd217dc"/>
                <a:cs typeface="font000000002cd217dc"/>
              </a:rPr>
              <a:t>•</a:t>
            </a:r>
            <a:r>
              <a:rPr sz="1800" b="0" i="0" dirty="0">
                <a:solidFill>
                  <a:srgbClr val="003300"/>
                </a:solidFill>
                <a:latin typeface="Arial"/>
                <a:cs typeface="Arial"/>
              </a:rPr>
              <a:t>    </a:t>
            </a:r>
            <a:r>
              <a:rPr sz="1800" b="0" i="0" dirty="0">
                <a:solidFill>
                  <a:srgbClr val="003300"/>
                </a:solidFill>
                <a:latin typeface="font000000002cd217dc"/>
                <a:cs typeface="font000000002cd217dc"/>
              </a:rPr>
              <a:t>经典药物化学的基石：</a:t>
            </a:r>
            <a:r>
              <a:rPr sz="1800" b="0" i="0" dirty="0">
                <a:solidFill>
                  <a:srgbClr val="000000"/>
                </a:solidFill>
                <a:latin typeface="font000000002cd217dc"/>
                <a:cs typeface="font000000002cd217dc"/>
              </a:rPr>
              <a:t>生物电子等排、药效团、肽拟似物、过渡态类似物、</a:t>
            </a:r>
          </a:p>
          <a:p>
            <a:pPr marL="342900">
              <a:lnSpc>
                <a:spcPts val="3245"/>
              </a:lnSpc>
              <a:spcBef>
                <a:spcPts val="0"/>
              </a:spcBef>
            </a:pPr>
            <a:r>
              <a:rPr sz="1800" b="0" i="0" dirty="0">
                <a:solidFill>
                  <a:srgbClr val="000000"/>
                </a:solidFill>
                <a:latin typeface="font000000002cd217dc"/>
                <a:cs typeface="font000000002cd217dc"/>
              </a:rPr>
              <a:t>酶自杀性底物、</a:t>
            </a:r>
            <a:r>
              <a:rPr sz="1800" b="0" i="0" dirty="0">
                <a:solidFill>
                  <a:srgbClr val="003300"/>
                </a:solidFill>
                <a:latin typeface="font000000002cd217dc"/>
                <a:cs typeface="font000000002cd217dc"/>
              </a:rPr>
              <a:t>优势结构</a:t>
            </a:r>
            <a:r>
              <a:rPr sz="1800" b="0" i="0" dirty="0">
                <a:solidFill>
                  <a:srgbClr val="000000"/>
                </a:solidFill>
                <a:latin typeface="font000000002cd217dc"/>
                <a:cs typeface="font000000002cd217dc"/>
              </a:rPr>
              <a:t>……</a:t>
            </a:r>
          </a:p>
          <a:p>
            <a:pPr marL="930567">
              <a:lnSpc>
                <a:spcPts val="1556"/>
              </a:lnSpc>
              <a:spcBef>
                <a:spcPts val="0"/>
              </a:spcBef>
            </a:pPr>
            <a:r>
              <a:rPr sz="1340" b="0" i="0" dirty="0">
                <a:solidFill>
                  <a:srgbClr val="800040"/>
                </a:solidFill>
                <a:latin typeface="font000000002cd217dc"/>
                <a:cs typeface="font000000002cd217dc"/>
              </a:rPr>
              <a:t>OH</a:t>
            </a:r>
          </a:p>
          <a:p>
            <a:pPr marL="4798466">
              <a:lnSpc>
                <a:spcPts val="1144"/>
              </a:lnSpc>
              <a:spcBef>
                <a:spcPts val="0"/>
              </a:spcBef>
            </a:pPr>
            <a:r>
              <a:rPr sz="1280" b="0" i="0" dirty="0">
                <a:solidFill>
                  <a:srgbClr val="800040"/>
                </a:solidFill>
                <a:latin typeface="font000000002cd217dc"/>
                <a:cs typeface="font000000002cd217dc"/>
              </a:rPr>
              <a:t>HO</a:t>
            </a:r>
          </a:p>
        </p:txBody>
      </p:sp>
      <p:sp>
        <p:nvSpPr>
          <p:cNvPr id="6" name="TextBox 1"/>
          <p:cNvSpPr txBox="1"/>
          <p:nvPr/>
        </p:nvSpPr>
        <p:spPr>
          <a:xfrm>
            <a:off x="1082612" y="2329236"/>
            <a:ext cx="1560521" cy="1922950"/>
          </a:xfrm>
          <a:prstGeom prst="rect">
            <a:avLst/>
          </a:prstGeom>
          <a:noFill/>
        </p:spPr>
        <p:txBody>
          <a:bodyPr wrap="square" lIns="0" tIns="0" rIns="0" bIns="0" rtlCol="0">
            <a:spAutoFit/>
          </a:bodyPr>
          <a:lstStyle/>
          <a:p>
            <a:pPr marL="260033">
              <a:lnSpc>
                <a:spcPts val="1005"/>
              </a:lnSpc>
              <a:spcBef>
                <a:spcPts val="0"/>
              </a:spcBef>
            </a:pPr>
            <a:r>
              <a:rPr sz="1340" b="0" i="0" dirty="0">
                <a:solidFill>
                  <a:srgbClr val="800040"/>
                </a:solidFill>
                <a:latin typeface="font000000002cd217dc"/>
                <a:cs typeface="font000000002cd217dc"/>
              </a:rPr>
              <a:t>O</a:t>
            </a:r>
          </a:p>
          <a:p>
            <a:pPr marL="295732">
              <a:lnSpc>
                <a:spcPts val="1086"/>
              </a:lnSpc>
              <a:spcBef>
                <a:spcPts val="0"/>
              </a:spcBef>
            </a:pPr>
            <a:r>
              <a:rPr sz="1340" b="0" i="0" dirty="0">
                <a:solidFill>
                  <a:srgbClr val="800040"/>
                </a:solidFill>
                <a:latin typeface="font000000002cd217dc"/>
                <a:cs typeface="font000000002cd217dc"/>
              </a:rPr>
              <a:t>O</a:t>
            </a:r>
          </a:p>
          <a:p>
            <a:pPr marL="118910">
              <a:lnSpc>
                <a:spcPts val="1994"/>
              </a:lnSpc>
              <a:spcBef>
                <a:spcPts val="0"/>
              </a:spcBef>
            </a:pPr>
            <a:r>
              <a:rPr sz="1340" b="0" i="0" dirty="0">
                <a:solidFill>
                  <a:srgbClr val="800040"/>
                </a:solidFill>
                <a:latin typeface="font000000002cd217dc"/>
                <a:cs typeface="font000000002cd217dc"/>
              </a:rPr>
              <a:t>O</a:t>
            </a:r>
            <a:r>
              <a:rPr sz="1340" b="0" i="0" dirty="0">
                <a:solidFill>
                  <a:srgbClr val="800040"/>
                </a:solidFill>
                <a:latin typeface="Arial"/>
                <a:cs typeface="Arial"/>
              </a:rPr>
              <a:t>     </a:t>
            </a:r>
            <a:r>
              <a:rPr sz="1340" b="0" i="0" dirty="0">
                <a:solidFill>
                  <a:srgbClr val="800040"/>
                </a:solidFill>
                <a:latin typeface="font000000002cd217dc"/>
                <a:cs typeface="font000000002cd217dc"/>
              </a:rPr>
              <a:t>CH</a:t>
            </a:r>
            <a:r>
              <a:rPr sz="992" b="0" i="0" dirty="0">
                <a:solidFill>
                  <a:srgbClr val="800040"/>
                </a:solidFill>
                <a:latin typeface="font000000002cd217dc"/>
                <a:cs typeface="font000000002cd217dc"/>
              </a:rPr>
              <a:t>3</a:t>
            </a:r>
          </a:p>
          <a:p>
            <a:pPr marL="135128">
              <a:lnSpc>
                <a:spcPts val="1035"/>
              </a:lnSpc>
              <a:spcBef>
                <a:spcPts val="3276"/>
              </a:spcBef>
            </a:pPr>
            <a:r>
              <a:rPr sz="1380" b="0" i="0" dirty="0">
                <a:solidFill>
                  <a:srgbClr val="800040"/>
                </a:solidFill>
                <a:latin typeface="font000000002cd217dc"/>
                <a:cs typeface="font000000002cd217dc"/>
              </a:rPr>
              <a:t>OH</a:t>
            </a:r>
            <a:r>
              <a:rPr sz="1380" b="0" i="0" dirty="0">
                <a:solidFill>
                  <a:srgbClr val="800040"/>
                </a:solidFill>
                <a:latin typeface="Arial"/>
                <a:cs typeface="Arial"/>
              </a:rPr>
              <a:t>  </a:t>
            </a:r>
            <a:r>
              <a:rPr sz="1380" b="0" i="0" dirty="0">
                <a:solidFill>
                  <a:srgbClr val="000080"/>
                </a:solidFill>
                <a:latin typeface="font000000002cd217dc"/>
                <a:cs typeface="font000000002cd217dc"/>
              </a:rPr>
              <a:t>O</a:t>
            </a:r>
          </a:p>
          <a:p>
            <a:pPr marL="687946">
              <a:lnSpc>
                <a:spcPts val="1003"/>
              </a:lnSpc>
              <a:spcBef>
                <a:spcPts val="1469"/>
              </a:spcBef>
            </a:pPr>
            <a:r>
              <a:rPr sz="1380" b="0" i="0" dirty="0">
                <a:solidFill>
                  <a:srgbClr val="000080"/>
                </a:solidFill>
                <a:latin typeface="font000000002cd217dc"/>
                <a:cs typeface="font000000002cd217dc"/>
              </a:rPr>
              <a:t>N</a:t>
            </a:r>
            <a:r>
              <a:rPr sz="1380" b="0" i="0" dirty="0">
                <a:solidFill>
                  <a:srgbClr val="000080"/>
                </a:solidFill>
                <a:latin typeface="Arial"/>
                <a:cs typeface="Arial"/>
              </a:rPr>
              <a:t>     </a:t>
            </a:r>
            <a:r>
              <a:rPr sz="1380" b="0" i="0" dirty="0">
                <a:solidFill>
                  <a:srgbClr val="000080"/>
                </a:solidFill>
                <a:latin typeface="font000000002cd217dc"/>
                <a:cs typeface="font000000002cd217dc"/>
              </a:rPr>
              <a:t>N</a:t>
            </a:r>
          </a:p>
          <a:p>
            <a:pPr marL="322910">
              <a:lnSpc>
                <a:spcPts val="1658"/>
              </a:lnSpc>
              <a:spcBef>
                <a:spcPts val="0"/>
              </a:spcBef>
            </a:pPr>
            <a:r>
              <a:rPr sz="1380" b="0" i="0" dirty="0">
                <a:solidFill>
                  <a:srgbClr val="800040"/>
                </a:solidFill>
                <a:latin typeface="font000000002cd217dc"/>
                <a:cs typeface="font000000002cd217dc"/>
              </a:rPr>
              <a:t>N</a:t>
            </a:r>
            <a:r>
              <a:rPr sz="1380" b="0" i="0" dirty="0">
                <a:solidFill>
                  <a:srgbClr val="800040"/>
                </a:solidFill>
                <a:latin typeface="Arial"/>
                <a:cs typeface="Arial"/>
              </a:rPr>
              <a:t>     </a:t>
            </a:r>
            <a:r>
              <a:rPr sz="1380" b="0" i="0" dirty="0">
                <a:solidFill>
                  <a:srgbClr val="000080"/>
                </a:solidFill>
                <a:latin typeface="font000000002cd217dc"/>
                <a:cs typeface="font000000002cd217dc"/>
              </a:rPr>
              <a:t>H</a:t>
            </a:r>
          </a:p>
          <a:p>
            <a:pPr marL="145656">
              <a:lnSpc>
                <a:spcPts val="1131"/>
              </a:lnSpc>
              <a:spcBef>
                <a:spcPts val="0"/>
              </a:spcBef>
            </a:pPr>
            <a:r>
              <a:rPr sz="1380" b="0" i="0" dirty="0">
                <a:solidFill>
                  <a:srgbClr val="800040"/>
                </a:solidFill>
                <a:latin typeface="font000000002cd217dc"/>
                <a:cs typeface="font000000002cd217dc"/>
              </a:rPr>
              <a:t>S</a:t>
            </a:r>
            <a:r>
              <a:rPr sz="1380" b="0" i="0" dirty="0">
                <a:solidFill>
                  <a:srgbClr val="800040"/>
                </a:solidFill>
                <a:latin typeface="Arial"/>
                <a:cs typeface="Arial"/>
              </a:rPr>
              <a:t>     </a:t>
            </a:r>
            <a:r>
              <a:rPr sz="1380" b="0" i="0" dirty="0">
                <a:solidFill>
                  <a:srgbClr val="800040"/>
                </a:solidFill>
                <a:latin typeface="font000000002cd217dc"/>
                <a:cs typeface="font000000002cd217dc"/>
              </a:rPr>
              <a:t>CH</a:t>
            </a:r>
            <a:r>
              <a:rPr sz="1021" b="0" i="0" dirty="0">
                <a:solidFill>
                  <a:srgbClr val="800040"/>
                </a:solidFill>
                <a:latin typeface="font000000002cd217dc"/>
                <a:cs typeface="font000000002cd217dc"/>
              </a:rPr>
              <a:t>3</a:t>
            </a:r>
          </a:p>
          <a:p>
            <a:pPr>
              <a:lnSpc>
                <a:spcPts val="985"/>
              </a:lnSpc>
              <a:spcBef>
                <a:spcPts val="0"/>
              </a:spcBef>
            </a:pPr>
            <a:r>
              <a:rPr sz="1380" b="0" i="0" dirty="0">
                <a:solidFill>
                  <a:srgbClr val="000080"/>
                </a:solidFill>
                <a:latin typeface="font000000002cd217dc"/>
                <a:cs typeface="font000000002cd217dc"/>
              </a:rPr>
              <a:t>O</a:t>
            </a:r>
            <a:r>
              <a:rPr sz="1380" b="0" i="0" dirty="0">
                <a:solidFill>
                  <a:srgbClr val="000080"/>
                </a:solidFill>
                <a:latin typeface="Arial"/>
                <a:cs typeface="Arial"/>
              </a:rPr>
              <a:t>   </a:t>
            </a:r>
            <a:r>
              <a:rPr sz="1380" b="0" i="0" dirty="0">
                <a:solidFill>
                  <a:srgbClr val="000080"/>
                </a:solidFill>
                <a:latin typeface="font000000002cd217dc"/>
                <a:cs typeface="font000000002cd217dc"/>
              </a:rPr>
              <a:t>O</a:t>
            </a:r>
          </a:p>
        </p:txBody>
      </p:sp>
      <p:sp>
        <p:nvSpPr>
          <p:cNvPr id="7" name="TextBox 1"/>
          <p:cNvSpPr txBox="1"/>
          <p:nvPr/>
        </p:nvSpPr>
        <p:spPr>
          <a:xfrm>
            <a:off x="3151276" y="3579526"/>
            <a:ext cx="1388909" cy="579203"/>
          </a:xfrm>
          <a:prstGeom prst="rect">
            <a:avLst/>
          </a:prstGeom>
          <a:noFill/>
        </p:spPr>
        <p:txBody>
          <a:bodyPr wrap="square" lIns="0" tIns="0" rIns="0" bIns="0" rtlCol="0">
            <a:spAutoFit/>
          </a:bodyPr>
          <a:lstStyle/>
          <a:p>
            <a:pPr>
              <a:lnSpc>
                <a:spcPts val="1308"/>
              </a:lnSpc>
              <a:spcBef>
                <a:spcPts val="0"/>
              </a:spcBef>
            </a:pPr>
            <a:r>
              <a:rPr sz="1595" b="0" i="0" dirty="0">
                <a:solidFill>
                  <a:srgbClr val="003300"/>
                </a:solidFill>
                <a:latin typeface="font000000002cd217dc"/>
                <a:cs typeface="font000000002cd217dc"/>
              </a:rPr>
              <a:t>Piroxicam</a:t>
            </a:r>
          </a:p>
          <a:p>
            <a:pPr marL="28092">
              <a:lnSpc>
                <a:spcPts val="2753"/>
              </a:lnSpc>
              <a:spcBef>
                <a:spcPts val="0"/>
              </a:spcBef>
            </a:pPr>
            <a:r>
              <a:rPr sz="1595" b="1" i="0" dirty="0">
                <a:solidFill>
                  <a:srgbClr val="000000"/>
                </a:solidFill>
                <a:latin typeface="font000000002cd217dc"/>
                <a:cs typeface="font000000002cd217dc"/>
              </a:rPr>
              <a:t>吡罗昔康</a:t>
            </a:r>
          </a:p>
        </p:txBody>
      </p:sp>
      <p:sp>
        <p:nvSpPr>
          <p:cNvPr id="8" name="TextBox 1"/>
          <p:cNvSpPr txBox="1"/>
          <p:nvPr/>
        </p:nvSpPr>
        <p:spPr>
          <a:xfrm>
            <a:off x="4994834" y="2614140"/>
            <a:ext cx="700560" cy="1099947"/>
          </a:xfrm>
          <a:prstGeom prst="rect">
            <a:avLst/>
          </a:prstGeom>
          <a:noFill/>
        </p:spPr>
        <p:txBody>
          <a:bodyPr wrap="square" lIns="0" tIns="0" rIns="0" bIns="0" rtlCol="0">
            <a:spAutoFit/>
          </a:bodyPr>
          <a:lstStyle/>
          <a:p>
            <a:pPr marL="74587">
              <a:lnSpc>
                <a:spcPts val="960"/>
              </a:lnSpc>
              <a:spcBef>
                <a:spcPts val="0"/>
              </a:spcBef>
            </a:pPr>
            <a:r>
              <a:rPr sz="1280" b="0" i="0" dirty="0">
                <a:solidFill>
                  <a:srgbClr val="800040"/>
                </a:solidFill>
                <a:latin typeface="font000000002cd217dc"/>
                <a:cs typeface="font000000002cd217dc"/>
              </a:rPr>
              <a:t>HO</a:t>
            </a:r>
          </a:p>
          <a:p>
            <a:pPr>
              <a:lnSpc>
                <a:spcPts val="960"/>
              </a:lnSpc>
              <a:spcBef>
                <a:spcPts val="3162"/>
              </a:spcBef>
            </a:pPr>
            <a:r>
              <a:rPr sz="1280" b="0" i="0" dirty="0">
                <a:solidFill>
                  <a:srgbClr val="800000"/>
                </a:solidFill>
                <a:latin typeface="font000000002cd217dc"/>
                <a:cs typeface="font000000002cd217dc"/>
              </a:rPr>
              <a:t>HO</a:t>
            </a:r>
          </a:p>
          <a:p>
            <a:pPr>
              <a:lnSpc>
                <a:spcPts val="960"/>
              </a:lnSpc>
              <a:spcBef>
                <a:spcPts val="2120"/>
              </a:spcBef>
            </a:pPr>
            <a:r>
              <a:rPr sz="1280" b="0" i="0" dirty="0">
                <a:solidFill>
                  <a:srgbClr val="800000"/>
                </a:solidFill>
                <a:latin typeface="font000000002cd217dc"/>
                <a:cs typeface="font000000002cd217dc"/>
              </a:rPr>
              <a:t>HO</a:t>
            </a:r>
          </a:p>
        </p:txBody>
      </p:sp>
      <p:sp>
        <p:nvSpPr>
          <p:cNvPr id="9" name="TextBox 1"/>
          <p:cNvSpPr txBox="1"/>
          <p:nvPr/>
        </p:nvSpPr>
        <p:spPr>
          <a:xfrm>
            <a:off x="6066689" y="2811595"/>
            <a:ext cx="683445" cy="215882"/>
          </a:xfrm>
          <a:prstGeom prst="rect">
            <a:avLst/>
          </a:prstGeom>
          <a:noFill/>
        </p:spPr>
        <p:txBody>
          <a:bodyPr wrap="square" lIns="0" tIns="0" rIns="0" bIns="0" rtlCol="0">
            <a:spAutoFit/>
          </a:bodyPr>
          <a:lstStyle/>
          <a:p>
            <a:pPr>
              <a:lnSpc>
                <a:spcPts val="1200"/>
              </a:lnSpc>
              <a:spcBef>
                <a:spcPts val="0"/>
              </a:spcBef>
            </a:pPr>
            <a:r>
              <a:rPr sz="1280" b="0" i="0" dirty="0">
                <a:solidFill>
                  <a:srgbClr val="800040"/>
                </a:solidFill>
                <a:latin typeface="font000000002cd217dc"/>
                <a:cs typeface="font000000002cd217dc"/>
              </a:rPr>
              <a:t>NH</a:t>
            </a:r>
            <a:r>
              <a:rPr sz="947" b="0" i="0" dirty="0">
                <a:solidFill>
                  <a:srgbClr val="800040"/>
                </a:solidFill>
                <a:latin typeface="font000000002cd217dc"/>
                <a:cs typeface="font000000002cd217dc"/>
              </a:rPr>
              <a:t>2</a:t>
            </a:r>
          </a:p>
        </p:txBody>
      </p:sp>
      <p:sp>
        <p:nvSpPr>
          <p:cNvPr id="10" name="TextBox 1"/>
          <p:cNvSpPr txBox="1"/>
          <p:nvPr/>
        </p:nvSpPr>
        <p:spPr>
          <a:xfrm>
            <a:off x="6957416" y="2403099"/>
            <a:ext cx="1444524" cy="548855"/>
          </a:xfrm>
          <a:prstGeom prst="rect">
            <a:avLst/>
          </a:prstGeom>
          <a:noFill/>
        </p:spPr>
        <p:txBody>
          <a:bodyPr wrap="square" lIns="0" tIns="0" rIns="0" bIns="0" rtlCol="0">
            <a:spAutoFit/>
          </a:bodyPr>
          <a:lstStyle/>
          <a:p>
            <a:pPr marL="10275">
              <a:lnSpc>
                <a:spcPts val="1684"/>
              </a:lnSpc>
              <a:spcBef>
                <a:spcPts val="0"/>
              </a:spcBef>
            </a:pPr>
            <a:r>
              <a:rPr sz="1595" b="0" i="0" dirty="0">
                <a:solidFill>
                  <a:srgbClr val="A50021"/>
                </a:solidFill>
                <a:latin typeface="font000000002cd217dc"/>
                <a:cs typeface="font000000002cd217dc"/>
              </a:rPr>
              <a:t>Dopamine</a:t>
            </a:r>
          </a:p>
          <a:p>
            <a:pPr>
              <a:lnSpc>
                <a:spcPts val="2137"/>
              </a:lnSpc>
              <a:spcBef>
                <a:spcPts val="0"/>
              </a:spcBef>
            </a:pPr>
            <a:r>
              <a:rPr sz="1595" b="1" i="0" dirty="0">
                <a:solidFill>
                  <a:srgbClr val="000000"/>
                </a:solidFill>
                <a:latin typeface="font000000002cd217dc"/>
                <a:cs typeface="font000000002cd217dc"/>
              </a:rPr>
              <a:t>多巴胺</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p:cNvGraphicFramePr>
            <a:graphicFrameLocks noGrp="1"/>
          </p:cNvGraphicFramePr>
          <p:nvPr/>
        </p:nvGraphicFramePr>
        <p:xfrm>
          <a:off x="2415642" y="910541"/>
          <a:ext cx="5187974" cy="1302841"/>
        </p:xfrm>
        <a:graphic>
          <a:graphicData uri="http://schemas.openxmlformats.org/drawingml/2006/table">
            <a:tbl>
              <a:tblPr firstRow="1" bandRow="1"/>
              <a:tblGrid>
                <a:gridCol w="2362200">
                  <a:extLst>
                    <a:ext uri="{9D8B030D-6E8A-4147-A177-3AD203B41FA5}">
                      <a16:colId xmlns:a16="http://schemas.microsoft.com/office/drawing/2014/main" val="20000"/>
                    </a:ext>
                  </a:extLst>
                </a:gridCol>
                <a:gridCol w="1155700">
                  <a:extLst>
                    <a:ext uri="{9D8B030D-6E8A-4147-A177-3AD203B41FA5}">
                      <a16:colId xmlns:a16="http://schemas.microsoft.com/office/drawing/2014/main" val="20001"/>
                    </a:ext>
                  </a:extLst>
                </a:gridCol>
                <a:gridCol w="7747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81685">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tc>
                <a:tc>
                  <a:txBody>
                    <a:bodyPr/>
                    <a:lstStyle/>
                    <a:p>
                      <a:pPr marL="12700"/>
                      <a:r>
                        <a:rPr lang="zh-CN" altLang="en-US" sz="1400" dirty="0">
                          <a:solidFill>
                            <a:srgbClr val="000080"/>
                          </a:solidFill>
                          <a:latin typeface="font000000002cd217dc"/>
                          <a:cs typeface="font000000002cd217dc"/>
                        </a:rPr>
                        <a:t>O</a:t>
                      </a:r>
                      <a:endParaRPr lang="zh-CN" altLang="en-US" dirty="0">
                        <a:latin typeface="Arial Unicode MS"/>
                        <a:cs typeface="Arial Unicode MS"/>
                      </a:endParaRPr>
                    </a:p>
                  </a:txBody>
                  <a:tcPr marL="0" marR="0" marT="0" marB="0">
                    <a:lnR w="12700" cmpd="sng">
                      <a:noFill/>
                      <a:prstDash val="solid"/>
                    </a:lnR>
                    <a:lnT w="12700" cmpd="sng">
                      <a:noFill/>
                      <a:prstDash val="solid"/>
                    </a:lnT>
                    <a:lnB w="12700" cmpd="sng">
                      <a:noFill/>
                      <a:prstDash val="solid"/>
                    </a:lnB>
                    <a:lnBlToTr w="12700" cmpd="sng">
                      <a:noFill/>
                      <a:prstDash val="solid"/>
                    </a:lnBlToTr>
                  </a:tcPr>
                </a:tc>
                <a:tc>
                  <a:txBody>
                    <a:bodyPr/>
                    <a:lstStyle/>
                    <a:p>
                      <a:pPr marL="38100"/>
                      <a:r>
                        <a:rPr lang="zh-CN" altLang="en-US" sz="1400" dirty="0">
                          <a:solidFill>
                            <a:srgbClr val="000080"/>
                          </a:solidFill>
                          <a:latin typeface="font000000002cd217dc"/>
                          <a:cs typeface="font000000002cd217dc"/>
                        </a:rPr>
                        <a:t>N</a:t>
                      </a:r>
                      <a:endParaRPr lang="zh-CN" altLang="en-US" dirty="0">
                        <a:latin typeface="Arial Unicode MS"/>
                        <a:cs typeface="Arial Unicode MS"/>
                      </a:endParaRPr>
                    </a:p>
                  </a:txBody>
                  <a:tcPr marL="0" marR="0" marT="1270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r h="721156">
                <a:tc>
                  <a:txBody>
                    <a:bodyPr/>
                    <a:lstStyle/>
                    <a:p>
                      <a:pPr marL="0"/>
                      <a:r>
                        <a:rPr lang="zh-CN" altLang="en-US" sz="1200" dirty="0">
                          <a:solidFill>
                            <a:srgbClr val="800040"/>
                          </a:solidFill>
                          <a:latin typeface="font000000002cd217dc"/>
                          <a:cs typeface="font000000002cd217dc"/>
                        </a:rPr>
                        <a:t>N</a:t>
                      </a:r>
                      <a:r>
                        <a:rPr lang="zh-CN" altLang="en-US" sz="100" dirty="0">
                          <a:latin typeface="Times New Roman"/>
                          <a:cs typeface="Times New Roman"/>
                        </a:rPr>
                        <a:t> </a:t>
                      </a:r>
                      <a:r>
                        <a:rPr lang="zh-CN" altLang="en-US" sz="1200" dirty="0">
                          <a:solidFill>
                            <a:srgbClr val="800040"/>
                          </a:solidFill>
                          <a:latin typeface="font000000002cd217dc"/>
                          <a:cs typeface="font000000002cd217dc"/>
                        </a:rPr>
                        <a:t>CH</a:t>
                      </a:r>
                      <a:r>
                        <a:rPr lang="zh-CN" altLang="en-US" sz="850" dirty="0">
                          <a:solidFill>
                            <a:srgbClr val="800040"/>
                          </a:solidFill>
                          <a:latin typeface="font000000002cd217dc"/>
                          <a:cs typeface="font000000002cd217dc"/>
                        </a:rPr>
                        <a:t>3</a:t>
                      </a:r>
                      <a:r>
                        <a:rPr lang="zh-CN" altLang="en-US" sz="100" dirty="0">
                          <a:latin typeface="Times New Roman"/>
                          <a:cs typeface="Times New Roman"/>
                        </a:rPr>
                        <a:t> </a:t>
                      </a:r>
                      <a:r>
                        <a:rPr lang="zh-CN" altLang="en-US" sz="1400" dirty="0">
                          <a:latin typeface="font000000002cd217dc"/>
                          <a:cs typeface="font000000002cd217dc"/>
                        </a:rPr>
                        <a:t>Apomorphine</a:t>
                      </a:r>
                      <a:endParaRPr lang="zh-CN" altLang="en-US" dirty="0">
                        <a:latin typeface="Arial Unicode MS"/>
                        <a:cs typeface="Arial Unicode MS"/>
                      </a:endParaRPr>
                    </a:p>
                    <a:p>
                      <a:pPr marL="0"/>
                      <a:r>
                        <a:rPr lang="zh-CN" altLang="en-US" sz="1400" dirty="0">
                          <a:latin typeface="font000000002cd217dc"/>
                          <a:cs typeface="font000000002cd217dc"/>
                        </a:rPr>
                        <a:t>多巴胺受体激动剂</a:t>
                      </a:r>
                      <a:endParaRPr lang="zh-CN" altLang="en-US" dirty="0">
                        <a:latin typeface="Arial Unicode MS"/>
                        <a:cs typeface="Arial Unicode MS"/>
                      </a:endParaRPr>
                    </a:p>
                  </a:txBody>
                  <a:tcPr marL="0" marR="0" marT="38100" marB="0">
                    <a:lnL w="12700" cmpd="sng">
                      <a:noFill/>
                      <a:prstDash val="solid"/>
                    </a:lnL>
                    <a:lnR w="12700" cmpd="sng">
                      <a:noFill/>
                      <a:prstDash val="solid"/>
                    </a:lnR>
                    <a:lnB w="12700" cmpd="sng">
                      <a:noFill/>
                      <a:prstDash val="solid"/>
                    </a:lnB>
                    <a:lnBlToTr w="12700" cmpd="sng">
                      <a:noFill/>
                      <a:prstDash val="solid"/>
                    </a:lnBlToTr>
                  </a:tcPr>
                </a:tc>
                <a:tc>
                  <a:txBody>
                    <a:bodyPr/>
                    <a:lstStyle/>
                    <a:p>
                      <a:pPr marL="12700"/>
                      <a:r>
                        <a:rPr lang="zh-CN" altLang="en-US" sz="1400" dirty="0">
                          <a:solidFill>
                            <a:srgbClr val="000080"/>
                          </a:solidFill>
                          <a:latin typeface="font000000002cd217dc"/>
                          <a:cs typeface="font000000002cd217dc"/>
                        </a:rPr>
                        <a:t>H</a:t>
                      </a:r>
                      <a:r>
                        <a:rPr lang="zh-CN" altLang="en-US" sz="1000" dirty="0">
                          <a:solidFill>
                            <a:srgbClr val="000080"/>
                          </a:solidFill>
                          <a:latin typeface="font000000002cd217dc"/>
                          <a:cs typeface="font000000002cd217dc"/>
                        </a:rPr>
                        <a:t>3</a:t>
                      </a:r>
                      <a:r>
                        <a:rPr lang="zh-CN" altLang="en-US" sz="1400" dirty="0">
                          <a:solidFill>
                            <a:srgbClr val="000080"/>
                          </a:solidFill>
                          <a:latin typeface="font000000002cd217dc"/>
                          <a:cs typeface="font000000002cd217dc"/>
                        </a:rPr>
                        <a:t>CO</a:t>
                      </a:r>
                      <a:endParaRPr lang="zh-CN" altLang="en-US" dirty="0">
                        <a:latin typeface="Arial Unicode MS"/>
                        <a:cs typeface="Arial Unicode MS"/>
                      </a:endParaRPr>
                    </a:p>
                    <a:p>
                      <a:pPr marL="12700"/>
                      <a:r>
                        <a:rPr lang="zh-CN" altLang="en-US" sz="1350" dirty="0">
                          <a:solidFill>
                            <a:srgbClr val="000080"/>
                          </a:solidFill>
                          <a:latin typeface="font000000002cd217dc"/>
                          <a:cs typeface="font000000002cd217dc"/>
                        </a:rPr>
                        <a:t>NH</a:t>
                      </a:r>
                      <a:r>
                        <a:rPr lang="zh-CN" altLang="en-US" sz="1000" dirty="0">
                          <a:solidFill>
                            <a:srgbClr val="000080"/>
                          </a:solidFill>
                          <a:latin typeface="font000000002cd217dc"/>
                          <a:cs typeface="font000000002cd217dc"/>
                        </a:rPr>
                        <a:t>2</a:t>
                      </a:r>
                      <a:endParaRPr lang="zh-CN" altLang="en-US" dirty="0">
                        <a:latin typeface="Arial Unicode MS"/>
                        <a:cs typeface="Arial Unicode MS"/>
                      </a:endParaRPr>
                    </a:p>
                  </a:txBody>
                  <a:tcPr marL="0" marR="0" marT="12700" marB="0">
                    <a:lnL w="12700" cmpd="sng">
                      <a:noFill/>
                      <a:prstDash val="solid"/>
                    </a:lnL>
                    <a:lnR w="12700" cmpd="sng">
                      <a:noFill/>
                      <a:prstDash val="solid"/>
                    </a:lnR>
                    <a:lnB w="12700" cmpd="sng">
                      <a:noFill/>
                      <a:prstDash val="solid"/>
                    </a:lnB>
                    <a:lnBlToTr w="12700" cmpd="sng">
                      <a:noFill/>
                      <a:prstDash val="solid"/>
                    </a:lnBlToTr>
                  </a:tcPr>
                </a:tc>
                <a:tc>
                  <a:txBody>
                    <a:bodyPr/>
                    <a:lstStyle/>
                    <a:p>
                      <a:endParaRPr sz="700">
                        <a:latin typeface="Times New Roman"/>
                        <a:cs typeface="Times New Roman"/>
                      </a:endParaRPr>
                    </a:p>
                  </a:txBody>
                  <a:tcPr marL="0" marR="0" marT="0" marB="0">
                    <a:lnL>
                      <a:noFill/>
                    </a:lnL>
                    <a:lnT>
                      <a:noFill/>
                    </a:lnT>
                  </a:tcPr>
                </a:tc>
                <a:tc>
                  <a:txBody>
                    <a:bodyPr/>
                    <a:lstStyle/>
                    <a:p>
                      <a:pPr marL="12700"/>
                      <a:r>
                        <a:rPr lang="zh-CN" altLang="en-US" sz="1400" dirty="0">
                          <a:latin typeface="font000000002cd217dc"/>
                          <a:cs typeface="font000000002cd217dc"/>
                        </a:rPr>
                        <a:t>Donepezil</a:t>
                      </a:r>
                      <a:endParaRPr lang="zh-CN" altLang="en-US" dirty="0">
                        <a:latin typeface="Arial Unicode MS"/>
                        <a:cs typeface="Arial Unicode MS"/>
                      </a:endParaRPr>
                    </a:p>
                  </a:txBody>
                  <a:tcPr marL="0" marR="0" marT="101600" marB="0" anchor="b">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5" name="table 6"/>
          <p:cNvGraphicFramePr>
            <a:graphicFrameLocks noGrp="1"/>
          </p:cNvGraphicFramePr>
          <p:nvPr/>
        </p:nvGraphicFramePr>
        <p:xfrm>
          <a:off x="4786364" y="2426750"/>
          <a:ext cx="3008238" cy="2055234"/>
        </p:xfrm>
        <a:graphic>
          <a:graphicData uri="http://schemas.openxmlformats.org/drawingml/2006/table">
            <a:tbl>
              <a:tblPr firstRow="1" bandRow="1"/>
              <a:tblGrid>
                <a:gridCol w="1917700">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tblGrid>
              <a:tr h="1532430">
                <a:tc>
                  <a:txBody>
                    <a:bodyPr/>
                    <a:lstStyle/>
                    <a:p>
                      <a:pPr marL="0"/>
                      <a:r>
                        <a:rPr lang="zh-CN" altLang="en-US" sz="1350" dirty="0">
                          <a:solidFill>
                            <a:srgbClr val="000080"/>
                          </a:solidFill>
                          <a:latin typeface="font000000002cd217dc"/>
                          <a:cs typeface="font000000002cd217dc"/>
                        </a:rPr>
                        <a:t>N</a:t>
                      </a:r>
                      <a:endParaRPr lang="zh-CN" altLang="en-US" dirty="0">
                        <a:latin typeface="Arial Unicode MS"/>
                        <a:cs typeface="Arial Unicode MS"/>
                      </a:endParaRPr>
                    </a:p>
                    <a:p>
                      <a:pPr marL="0"/>
                      <a:r>
                        <a:rPr lang="zh-CN" altLang="en-US" sz="1300" dirty="0">
                          <a:solidFill>
                            <a:srgbClr val="000080"/>
                          </a:solidFill>
                          <a:latin typeface="font000000002cd217dc"/>
                          <a:cs typeface="font000000002cd217dc"/>
                        </a:rPr>
                        <a:t>CH</a:t>
                      </a:r>
                      <a:r>
                        <a:rPr lang="zh-CN" altLang="en-US" sz="950" dirty="0">
                          <a:solidFill>
                            <a:srgbClr val="000080"/>
                          </a:solidFill>
                          <a:latin typeface="font000000002cd217dc"/>
                          <a:cs typeface="font000000002cd217dc"/>
                        </a:rPr>
                        <a:t>3</a:t>
                      </a:r>
                      <a:endParaRPr lang="zh-CN" altLang="en-US" dirty="0">
                        <a:latin typeface="Arial Unicode MS"/>
                        <a:cs typeface="Arial Unicode MS"/>
                      </a:endParaRPr>
                    </a:p>
                    <a:p>
                      <a:pPr marL="0"/>
                      <a:r>
                        <a:rPr lang="zh-CN" altLang="en-US" sz="1300" dirty="0">
                          <a:solidFill>
                            <a:srgbClr val="000080"/>
                          </a:solidFill>
                          <a:latin typeface="font000000002cd217dc"/>
                          <a:cs typeface="font000000002cd217dc"/>
                        </a:rPr>
                        <a:t>NH</a:t>
                      </a:r>
                      <a:r>
                        <a:rPr lang="zh-CN" altLang="en-US" sz="100" dirty="0">
                          <a:latin typeface="Times New Roman"/>
                          <a:cs typeface="Times New Roman"/>
                        </a:rPr>
                        <a:t> </a:t>
                      </a:r>
                      <a:r>
                        <a:rPr lang="zh-CN" altLang="en-US" sz="1300" dirty="0">
                          <a:solidFill>
                            <a:srgbClr val="000080"/>
                          </a:solidFill>
                          <a:latin typeface="font000000002cd217dc"/>
                          <a:cs typeface="font000000002cd217dc"/>
                        </a:rPr>
                        <a:t>O</a:t>
                      </a:r>
                      <a:endParaRPr lang="zh-CN" altLang="en-US" dirty="0">
                        <a:latin typeface="Arial Unicode MS"/>
                        <a:cs typeface="Arial Unicode MS"/>
                      </a:endParaRPr>
                    </a:p>
                    <a:p>
                      <a:pPr marL="0"/>
                      <a:r>
                        <a:rPr lang="zh-CN" altLang="en-US" sz="1300" dirty="0">
                          <a:solidFill>
                            <a:srgbClr val="000080"/>
                          </a:solidFill>
                          <a:latin typeface="font000000002cd217dc"/>
                          <a:cs typeface="font000000002cd217dc"/>
                        </a:rPr>
                        <a:t>H</a:t>
                      </a:r>
                      <a:r>
                        <a:rPr lang="zh-CN" altLang="en-US" sz="950" dirty="0">
                          <a:solidFill>
                            <a:srgbClr val="000080"/>
                          </a:solidFill>
                          <a:latin typeface="font000000002cd217dc"/>
                          <a:cs typeface="font000000002cd217dc"/>
                        </a:rPr>
                        <a:t>3</a:t>
                      </a:r>
                      <a:r>
                        <a:rPr lang="zh-CN" altLang="en-US" sz="1300" dirty="0">
                          <a:solidFill>
                            <a:srgbClr val="000080"/>
                          </a:solidFill>
                          <a:latin typeface="font000000002cd217dc"/>
                          <a:cs typeface="font000000002cd217dc"/>
                        </a:rPr>
                        <a:t>C</a:t>
                      </a:r>
                      <a:r>
                        <a:rPr lang="zh-CN" altLang="en-US" sz="100" dirty="0">
                          <a:latin typeface="Times New Roman"/>
                          <a:cs typeface="Times New Roman"/>
                        </a:rPr>
                        <a:t> </a:t>
                      </a:r>
                      <a:r>
                        <a:rPr lang="zh-CN" altLang="en-US" sz="1300" dirty="0">
                          <a:solidFill>
                            <a:srgbClr val="000080"/>
                          </a:solidFill>
                          <a:latin typeface="font000000002cd217dc"/>
                          <a:cs typeface="font000000002cd217dc"/>
                        </a:rPr>
                        <a:t>NH</a:t>
                      </a:r>
                      <a:r>
                        <a:rPr lang="zh-CN" altLang="en-US" sz="950" dirty="0">
                          <a:solidFill>
                            <a:srgbClr val="000080"/>
                          </a:solidFill>
                          <a:latin typeface="font000000002cd217dc"/>
                          <a:cs typeface="font000000002cd217dc"/>
                        </a:rPr>
                        <a:t>2</a:t>
                      </a:r>
                      <a:endParaRPr lang="zh-CN" altLang="en-US" dirty="0">
                        <a:latin typeface="Arial Unicode MS"/>
                        <a:cs typeface="Arial Unicode MS"/>
                      </a:endParaRPr>
                    </a:p>
                  </a:txBody>
                  <a:tcPr marL="0" marR="0" marT="241300" marB="0" anchor="b">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a:txBody>
                    <a:bodyPr/>
                    <a:lstStyle/>
                    <a:p>
                      <a:pPr marL="12700"/>
                      <a:r>
                        <a:rPr lang="zh-CN" altLang="en-US" sz="1400" dirty="0">
                          <a:latin typeface="font000000002cd217dc"/>
                          <a:cs typeface="font000000002cd217dc"/>
                        </a:rPr>
                        <a:t>Tacrine</a:t>
                      </a:r>
                      <a:endParaRPr lang="zh-CN" altLang="en-US" dirty="0">
                        <a:latin typeface="Arial Unicode MS"/>
                        <a:cs typeface="Arial Unicode MS"/>
                      </a:endParaRPr>
                    </a:p>
                    <a:p>
                      <a:pPr marL="12700"/>
                      <a:r>
                        <a:rPr lang="zh-CN" altLang="en-US" sz="1400" dirty="0">
                          <a:latin typeface="font000000002cd217dc"/>
                          <a:cs typeface="font000000002cd217dc"/>
                        </a:rPr>
                        <a:t>Huperzine</a:t>
                      </a:r>
                      <a:r>
                        <a:rPr lang="zh-CN" altLang="en-US" sz="100" dirty="0">
                          <a:latin typeface="Times New Roman"/>
                          <a:cs typeface="Times New Roman"/>
                        </a:rPr>
                        <a:t> </a:t>
                      </a:r>
                      <a:r>
                        <a:rPr lang="zh-CN" altLang="en-US" sz="1400" dirty="0">
                          <a:latin typeface="font000000002cd217dc"/>
                          <a:cs typeface="font000000002cd217dc"/>
                        </a:rPr>
                        <a:t>A</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r h="522804">
                <a:tc>
                  <a:txBody>
                    <a:bodyPr/>
                    <a:lstStyle/>
                    <a:p>
                      <a:pPr marL="127000" algn="r"/>
                      <a:r>
                        <a:rPr lang="zh-CN" altLang="en-US" sz="1400" dirty="0">
                          <a:latin typeface="font000000002cd217dc"/>
                          <a:cs typeface="font000000002cd217dc"/>
                        </a:rPr>
                        <a:t>均为用于老年痴呆治疗</a:t>
                      </a:r>
                      <a:endParaRPr lang="zh-CN" altLang="en-US" dirty="0">
                        <a:latin typeface="Arial Unicode MS"/>
                        <a:cs typeface="Arial Unicode MS"/>
                      </a:endParaRPr>
                    </a:p>
                    <a:p>
                      <a:pPr marL="127000" algn="r"/>
                      <a:r>
                        <a:rPr lang="zh-CN" altLang="en-US" sz="1400" dirty="0">
                          <a:latin typeface="font000000002cd217dc"/>
                          <a:cs typeface="font000000002cd217dc"/>
                        </a:rPr>
                        <a:t>的胆碱酯酶抑制剂</a:t>
                      </a:r>
                      <a:endParaRPr lang="zh-CN" altLang="en-US" dirty="0">
                        <a:latin typeface="Arial Unicode MS"/>
                        <a:cs typeface="Arial Unicode MS"/>
                      </a:endParaRPr>
                    </a:p>
                  </a:txBody>
                  <a:tcPr marL="0" marR="0" marT="1270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a:txBody>
                    <a:bodyPr/>
                    <a:lstStyle/>
                    <a:p>
                      <a:endParaRPr sz="700">
                        <a:latin typeface="Times New Roman"/>
                        <a:cs typeface="Times New Roman"/>
                      </a:endParaRPr>
                    </a:p>
                  </a:txBody>
                  <a:tcPr marL="0" marR="0" marT="0" marB="0">
                    <a:lnL>
                      <a:noFill/>
                    </a:lnL>
                    <a:lnT>
                      <a:noFill/>
                    </a:lnT>
                  </a:tcPr>
                </a:tc>
                <a:extLst>
                  <a:ext uri="{0D108BD9-81ED-4DB2-BD59-A6C34878D82A}">
                    <a16:rowId xmlns:a16="http://schemas.microsoft.com/office/drawing/2014/main" val="10001"/>
                  </a:ext>
                </a:extLst>
              </a:tr>
            </a:tbl>
          </a:graphicData>
        </a:graphic>
      </p:graphicFrame>
      <p:pic>
        <p:nvPicPr>
          <p:cNvPr id="2" name="Picture 4"/>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135050" y="335331"/>
            <a:ext cx="4762500" cy="397866"/>
          </a:xfrm>
          <a:prstGeom prst="rect">
            <a:avLst/>
          </a:prstGeom>
          <a:noFill/>
        </p:spPr>
        <p:txBody>
          <a:bodyPr wrap="square" lIns="0" tIns="0" rIns="0" bIns="0" rtlCol="0">
            <a:spAutoFit/>
          </a:bodyPr>
          <a:lstStyle/>
          <a:p>
            <a:pPr>
              <a:lnSpc>
                <a:spcPts val="2633"/>
              </a:lnSpc>
              <a:spcBef>
                <a:spcPts val="0"/>
              </a:spcBef>
            </a:pPr>
            <a:r>
              <a:rPr sz="2400" b="0" i="0" dirty="0">
                <a:solidFill>
                  <a:srgbClr val="000000"/>
                </a:solidFill>
                <a:latin typeface="font000000002cd217dc"/>
                <a:cs typeface="font000000002cd217dc"/>
              </a:rPr>
              <a:t>“相似性”——Activity</a:t>
            </a:r>
            <a:r>
              <a:rPr sz="2400" b="0" i="0" dirty="0">
                <a:solidFill>
                  <a:srgbClr val="000000"/>
                </a:solidFill>
                <a:latin typeface="Arial"/>
                <a:cs typeface="Arial"/>
              </a:rPr>
              <a:t> </a:t>
            </a:r>
            <a:r>
              <a:rPr sz="2400" b="0" i="0" dirty="0">
                <a:solidFill>
                  <a:srgbClr val="000000"/>
                </a:solidFill>
                <a:latin typeface="font000000002cd217dc"/>
                <a:cs typeface="font000000002cd217dc"/>
              </a:rPr>
              <a:t>Cliff？</a:t>
            </a:r>
          </a:p>
        </p:txBody>
      </p:sp>
      <p:sp>
        <p:nvSpPr>
          <p:cNvPr id="6" name="TextBox 1"/>
          <p:cNvSpPr txBox="1"/>
          <p:nvPr/>
        </p:nvSpPr>
        <p:spPr>
          <a:xfrm>
            <a:off x="831532" y="1010234"/>
            <a:ext cx="609600" cy="2110842"/>
          </a:xfrm>
          <a:prstGeom prst="rect">
            <a:avLst/>
          </a:prstGeom>
          <a:noFill/>
        </p:spPr>
        <p:txBody>
          <a:bodyPr wrap="square" lIns="0" tIns="0" rIns="0" bIns="0" rtlCol="0">
            <a:spAutoFit/>
          </a:bodyPr>
          <a:lstStyle/>
          <a:p>
            <a:pPr>
              <a:lnSpc>
                <a:spcPts val="1744"/>
              </a:lnSpc>
              <a:spcBef>
                <a:spcPts val="0"/>
              </a:spcBef>
            </a:pPr>
            <a:r>
              <a:rPr sz="1800" b="0" i="0" dirty="0">
                <a:solidFill>
                  <a:srgbClr val="000000"/>
                </a:solidFill>
                <a:latin typeface="font000000002cd217dc"/>
                <a:cs typeface="font000000002cd217dc"/>
              </a:rPr>
              <a:t>相</a:t>
            </a:r>
          </a:p>
          <a:p>
            <a:pPr>
              <a:lnSpc>
                <a:spcPts val="1802"/>
              </a:lnSpc>
              <a:spcBef>
                <a:spcPts val="0"/>
              </a:spcBef>
            </a:pPr>
            <a:r>
              <a:rPr sz="1800" b="0" i="0" dirty="0">
                <a:solidFill>
                  <a:srgbClr val="000000"/>
                </a:solidFill>
                <a:latin typeface="font000000002cd217dc"/>
                <a:cs typeface="font000000002cd217dc"/>
              </a:rPr>
              <a:t>似</a:t>
            </a:r>
          </a:p>
          <a:p>
            <a:pPr>
              <a:lnSpc>
                <a:spcPts val="1793"/>
              </a:lnSpc>
              <a:spcBef>
                <a:spcPts val="0"/>
              </a:spcBef>
            </a:pPr>
            <a:r>
              <a:rPr sz="1800" b="0" i="0" dirty="0">
                <a:solidFill>
                  <a:srgbClr val="000000"/>
                </a:solidFill>
                <a:latin typeface="font000000002cd217dc"/>
                <a:cs typeface="font000000002cd217dc"/>
              </a:rPr>
              <a:t>结</a:t>
            </a:r>
          </a:p>
          <a:p>
            <a:pPr>
              <a:lnSpc>
                <a:spcPts val="1795"/>
              </a:lnSpc>
              <a:spcBef>
                <a:spcPts val="0"/>
              </a:spcBef>
            </a:pPr>
            <a:r>
              <a:rPr sz="1800" b="0" i="0" dirty="0">
                <a:solidFill>
                  <a:srgbClr val="000000"/>
                </a:solidFill>
                <a:latin typeface="font000000002cd217dc"/>
                <a:cs typeface="font000000002cd217dc"/>
              </a:rPr>
              <a:t>构</a:t>
            </a:r>
          </a:p>
          <a:p>
            <a:pPr>
              <a:lnSpc>
                <a:spcPts val="1813"/>
              </a:lnSpc>
              <a:spcBef>
                <a:spcPts val="0"/>
              </a:spcBef>
            </a:pPr>
            <a:r>
              <a:rPr sz="1800" b="0" i="0" dirty="0">
                <a:solidFill>
                  <a:srgbClr val="000000"/>
                </a:solidFill>
                <a:latin typeface="font000000002cd217dc"/>
                <a:cs typeface="font000000002cd217dc"/>
              </a:rPr>
              <a:t>具</a:t>
            </a:r>
          </a:p>
          <a:p>
            <a:pPr>
              <a:lnSpc>
                <a:spcPts val="1789"/>
              </a:lnSpc>
              <a:spcBef>
                <a:spcPts val="0"/>
              </a:spcBef>
            </a:pPr>
            <a:r>
              <a:rPr sz="1800" b="0" i="0" dirty="0">
                <a:solidFill>
                  <a:srgbClr val="000000"/>
                </a:solidFill>
                <a:latin typeface="font000000002cd217dc"/>
                <a:cs typeface="font000000002cd217dc"/>
              </a:rPr>
              <a:t>有</a:t>
            </a:r>
          </a:p>
          <a:p>
            <a:pPr>
              <a:lnSpc>
                <a:spcPts val="1807"/>
              </a:lnSpc>
              <a:spcBef>
                <a:spcPts val="0"/>
              </a:spcBef>
            </a:pPr>
            <a:r>
              <a:rPr sz="1800" b="0" i="0" dirty="0">
                <a:solidFill>
                  <a:srgbClr val="000000"/>
                </a:solidFill>
                <a:latin typeface="font000000002cd217dc"/>
                <a:cs typeface="font000000002cd217dc"/>
              </a:rPr>
              <a:t>不</a:t>
            </a:r>
          </a:p>
          <a:p>
            <a:pPr>
              <a:lnSpc>
                <a:spcPts val="1787"/>
              </a:lnSpc>
              <a:spcBef>
                <a:spcPts val="0"/>
              </a:spcBef>
            </a:pPr>
            <a:r>
              <a:rPr sz="1800" b="0" i="0" dirty="0">
                <a:solidFill>
                  <a:srgbClr val="000000"/>
                </a:solidFill>
                <a:latin typeface="font000000002cd217dc"/>
                <a:cs typeface="font000000002cd217dc"/>
              </a:rPr>
              <a:t>同</a:t>
            </a:r>
          </a:p>
          <a:p>
            <a:pPr>
              <a:lnSpc>
                <a:spcPts val="1791"/>
              </a:lnSpc>
              <a:spcBef>
                <a:spcPts val="0"/>
              </a:spcBef>
            </a:pPr>
            <a:r>
              <a:rPr sz="1800" b="0" i="0" dirty="0">
                <a:solidFill>
                  <a:srgbClr val="000000"/>
                </a:solidFill>
                <a:latin typeface="font000000002cd217dc"/>
                <a:cs typeface="font000000002cd217dc"/>
              </a:rPr>
              <a:t>的</a:t>
            </a:r>
          </a:p>
        </p:txBody>
      </p:sp>
      <p:sp>
        <p:nvSpPr>
          <p:cNvPr id="7" name="TextBox 1"/>
          <p:cNvSpPr txBox="1"/>
          <p:nvPr/>
        </p:nvSpPr>
        <p:spPr>
          <a:xfrm>
            <a:off x="1472806" y="1038874"/>
            <a:ext cx="612757" cy="1321575"/>
          </a:xfrm>
          <a:prstGeom prst="rect">
            <a:avLst/>
          </a:prstGeom>
          <a:noFill/>
        </p:spPr>
        <p:txBody>
          <a:bodyPr wrap="square" lIns="0" tIns="0" rIns="0" bIns="0" rtlCol="0">
            <a:spAutoFit/>
          </a:bodyPr>
          <a:lstStyle/>
          <a:p>
            <a:pPr>
              <a:lnSpc>
                <a:spcPts val="908"/>
              </a:lnSpc>
              <a:spcBef>
                <a:spcPts val="0"/>
              </a:spcBef>
            </a:pPr>
            <a:r>
              <a:rPr sz="1210" b="0" i="0" dirty="0">
                <a:solidFill>
                  <a:srgbClr val="800040"/>
                </a:solidFill>
                <a:latin typeface="font000000002cd217dc"/>
                <a:cs typeface="font000000002cd217dc"/>
              </a:rPr>
              <a:t>HO</a:t>
            </a:r>
          </a:p>
          <a:p>
            <a:pPr>
              <a:lnSpc>
                <a:spcPts val="908"/>
              </a:lnSpc>
              <a:spcBef>
                <a:spcPts val="2009"/>
              </a:spcBef>
            </a:pPr>
            <a:r>
              <a:rPr sz="1210" b="0" i="0" dirty="0">
                <a:solidFill>
                  <a:srgbClr val="000080"/>
                </a:solidFill>
                <a:latin typeface="font000000002cd217dc"/>
                <a:cs typeface="font000000002cd217dc"/>
              </a:rPr>
              <a:t>HO</a:t>
            </a:r>
          </a:p>
          <a:p>
            <a:pPr marL="25">
              <a:lnSpc>
                <a:spcPts val="908"/>
              </a:lnSpc>
              <a:spcBef>
                <a:spcPts val="5175"/>
              </a:spcBef>
            </a:pPr>
            <a:r>
              <a:rPr sz="1210" b="0" i="0" dirty="0">
                <a:solidFill>
                  <a:srgbClr val="800040"/>
                </a:solidFill>
                <a:latin typeface="font000000002cd217dc"/>
                <a:cs typeface="font000000002cd217dc"/>
              </a:rPr>
              <a:t>HO</a:t>
            </a:r>
          </a:p>
        </p:txBody>
      </p:sp>
      <p:sp>
        <p:nvSpPr>
          <p:cNvPr id="8" name="TextBox 1"/>
          <p:cNvSpPr txBox="1"/>
          <p:nvPr/>
        </p:nvSpPr>
        <p:spPr>
          <a:xfrm>
            <a:off x="1682864" y="2644078"/>
            <a:ext cx="501543" cy="178752"/>
          </a:xfrm>
          <a:prstGeom prst="rect">
            <a:avLst/>
          </a:prstGeom>
          <a:noFill/>
        </p:spPr>
        <p:txBody>
          <a:bodyPr wrap="square" lIns="0" tIns="0" rIns="0" bIns="0" rtlCol="0">
            <a:spAutoFit/>
          </a:bodyPr>
          <a:lstStyle/>
          <a:p>
            <a:pPr>
              <a:lnSpc>
                <a:spcPts val="908"/>
              </a:lnSpc>
              <a:spcBef>
                <a:spcPts val="0"/>
              </a:spcBef>
            </a:pPr>
            <a:r>
              <a:rPr sz="1210" b="0" i="0" dirty="0">
                <a:solidFill>
                  <a:srgbClr val="004000"/>
                </a:solidFill>
                <a:latin typeface="font000000002cd217dc"/>
                <a:cs typeface="font000000002cd217dc"/>
              </a:rPr>
              <a:t>O</a:t>
            </a:r>
          </a:p>
        </p:txBody>
      </p:sp>
      <p:sp>
        <p:nvSpPr>
          <p:cNvPr id="9" name="TextBox 1"/>
          <p:cNvSpPr txBox="1"/>
          <p:nvPr/>
        </p:nvSpPr>
        <p:spPr>
          <a:xfrm>
            <a:off x="2269718" y="2618176"/>
            <a:ext cx="2379802" cy="509212"/>
          </a:xfrm>
          <a:prstGeom prst="rect">
            <a:avLst/>
          </a:prstGeom>
          <a:noFill/>
        </p:spPr>
        <p:txBody>
          <a:bodyPr wrap="square" lIns="0" tIns="0" rIns="0" bIns="0" rtlCol="0">
            <a:spAutoFit/>
          </a:bodyPr>
          <a:lstStyle/>
          <a:p>
            <a:pPr marL="174523">
              <a:lnSpc>
                <a:spcPts val="1474"/>
              </a:lnSpc>
              <a:spcBef>
                <a:spcPts val="0"/>
              </a:spcBef>
            </a:pPr>
            <a:r>
              <a:rPr sz="1210" b="0" i="0" dirty="0">
                <a:solidFill>
                  <a:srgbClr val="800040"/>
                </a:solidFill>
                <a:latin typeface="font000000002cd217dc"/>
                <a:cs typeface="font000000002cd217dc"/>
              </a:rPr>
              <a:t>N</a:t>
            </a:r>
            <a:r>
              <a:rPr sz="1210" b="0" i="0" dirty="0">
                <a:solidFill>
                  <a:srgbClr val="800040"/>
                </a:solidFill>
                <a:latin typeface="Arial"/>
                <a:cs typeface="Arial"/>
              </a:rPr>
              <a:t>  </a:t>
            </a:r>
            <a:r>
              <a:rPr sz="1210" b="0" i="0" dirty="0">
                <a:solidFill>
                  <a:srgbClr val="800040"/>
                </a:solidFill>
                <a:latin typeface="font000000002cd217dc"/>
                <a:cs typeface="font000000002cd217dc"/>
              </a:rPr>
              <a:t>CH</a:t>
            </a:r>
            <a:r>
              <a:rPr sz="895" b="0" i="0" dirty="0">
                <a:solidFill>
                  <a:srgbClr val="800040"/>
                </a:solidFill>
                <a:latin typeface="font000000002cd217dc"/>
                <a:cs typeface="font000000002cd217dc"/>
              </a:rPr>
              <a:t>3</a:t>
            </a:r>
            <a:r>
              <a:rPr sz="895" b="0" i="0" dirty="0">
                <a:solidFill>
                  <a:srgbClr val="800040"/>
                </a:solidFill>
                <a:latin typeface="Arial"/>
                <a:cs typeface="Arial"/>
              </a:rPr>
              <a:t>            </a:t>
            </a:r>
            <a:r>
              <a:rPr sz="1405" b="0" i="0" dirty="0">
                <a:solidFill>
                  <a:srgbClr val="000000"/>
                </a:solidFill>
                <a:latin typeface="font000000002cd217dc"/>
                <a:cs typeface="font000000002cd217dc"/>
              </a:rPr>
              <a:t>Morphine</a:t>
            </a:r>
          </a:p>
          <a:p>
            <a:pPr>
              <a:lnSpc>
                <a:spcPts val="2035"/>
              </a:lnSpc>
              <a:spcBef>
                <a:spcPts val="0"/>
              </a:spcBef>
            </a:pPr>
            <a:r>
              <a:rPr sz="1210" b="0" i="0" dirty="0">
                <a:solidFill>
                  <a:srgbClr val="000080"/>
                </a:solidFill>
                <a:latin typeface="font000000002cd217dc"/>
                <a:cs typeface="font000000002cd217dc"/>
              </a:rPr>
              <a:t>H</a:t>
            </a:r>
            <a:r>
              <a:rPr sz="1210" b="0" i="0" dirty="0">
                <a:solidFill>
                  <a:srgbClr val="000080"/>
                </a:solidFill>
                <a:latin typeface="Arial"/>
                <a:cs typeface="Arial"/>
              </a:rPr>
              <a:t>               </a:t>
            </a:r>
            <a:r>
              <a:rPr sz="1405" b="0" i="0" dirty="0">
                <a:solidFill>
                  <a:srgbClr val="000000"/>
                </a:solidFill>
                <a:latin typeface="font000000002cd217dc"/>
                <a:cs typeface="font000000002cd217dc"/>
              </a:rPr>
              <a:t>阿片受体激动剂</a:t>
            </a:r>
          </a:p>
        </p:txBody>
      </p:sp>
      <p:sp>
        <p:nvSpPr>
          <p:cNvPr id="10" name="TextBox 1"/>
          <p:cNvSpPr txBox="1"/>
          <p:nvPr/>
        </p:nvSpPr>
        <p:spPr>
          <a:xfrm>
            <a:off x="4791850" y="1073951"/>
            <a:ext cx="855785" cy="234997"/>
          </a:xfrm>
          <a:prstGeom prst="rect">
            <a:avLst/>
          </a:prstGeom>
          <a:noFill/>
        </p:spPr>
        <p:txBody>
          <a:bodyPr wrap="square" lIns="0" tIns="0" rIns="0" bIns="0" rtlCol="0">
            <a:spAutoFit/>
          </a:bodyPr>
          <a:lstStyle/>
          <a:p>
            <a:pPr>
              <a:lnSpc>
                <a:spcPts val="1350"/>
              </a:lnSpc>
              <a:spcBef>
                <a:spcPts val="0"/>
              </a:spcBef>
            </a:pPr>
            <a:r>
              <a:rPr sz="1410" b="0" i="0" dirty="0">
                <a:solidFill>
                  <a:srgbClr val="000080"/>
                </a:solidFill>
                <a:latin typeface="font000000002cd217dc"/>
                <a:cs typeface="font000000002cd217dc"/>
              </a:rPr>
              <a:t>H</a:t>
            </a:r>
            <a:r>
              <a:rPr sz="1043" b="0" i="0" dirty="0">
                <a:solidFill>
                  <a:srgbClr val="000080"/>
                </a:solidFill>
                <a:latin typeface="font000000002cd217dc"/>
                <a:cs typeface="font000000002cd217dc"/>
              </a:rPr>
              <a:t>3</a:t>
            </a:r>
            <a:r>
              <a:rPr sz="1410" b="0" i="0" dirty="0">
                <a:solidFill>
                  <a:srgbClr val="000080"/>
                </a:solidFill>
                <a:latin typeface="font000000002cd217dc"/>
                <a:cs typeface="font000000002cd217dc"/>
              </a:rPr>
              <a:t>CO</a:t>
            </a:r>
          </a:p>
        </p:txBody>
      </p:sp>
      <p:sp>
        <p:nvSpPr>
          <p:cNvPr id="11" name="TextBox 1"/>
          <p:cNvSpPr txBox="1"/>
          <p:nvPr/>
        </p:nvSpPr>
        <p:spPr>
          <a:xfrm>
            <a:off x="8592959" y="1046836"/>
            <a:ext cx="609600" cy="2098498"/>
          </a:xfrm>
          <a:prstGeom prst="rect">
            <a:avLst/>
          </a:prstGeom>
          <a:noFill/>
        </p:spPr>
        <p:txBody>
          <a:bodyPr wrap="square" lIns="0" tIns="0" rIns="0" bIns="0" rtlCol="0">
            <a:spAutoFit/>
          </a:bodyPr>
          <a:lstStyle/>
          <a:p>
            <a:pPr>
              <a:lnSpc>
                <a:spcPts val="1645"/>
              </a:lnSpc>
              <a:spcBef>
                <a:spcPts val="0"/>
              </a:spcBef>
            </a:pPr>
            <a:r>
              <a:rPr sz="1800" b="0" i="0" dirty="0">
                <a:solidFill>
                  <a:srgbClr val="000000"/>
                </a:solidFill>
                <a:latin typeface="font000000002cd217dc"/>
                <a:cs typeface="font000000002cd217dc"/>
              </a:rPr>
              <a:t>不</a:t>
            </a:r>
          </a:p>
          <a:p>
            <a:pPr>
              <a:lnSpc>
                <a:spcPts val="1787"/>
              </a:lnSpc>
              <a:spcBef>
                <a:spcPts val="0"/>
              </a:spcBef>
            </a:pPr>
            <a:r>
              <a:rPr sz="1800" b="0" i="0" dirty="0">
                <a:solidFill>
                  <a:srgbClr val="000000"/>
                </a:solidFill>
                <a:latin typeface="font000000002cd217dc"/>
                <a:cs typeface="font000000002cd217dc"/>
              </a:rPr>
              <a:t>同</a:t>
            </a:r>
          </a:p>
          <a:p>
            <a:pPr>
              <a:lnSpc>
                <a:spcPts val="1809"/>
              </a:lnSpc>
              <a:spcBef>
                <a:spcPts val="0"/>
              </a:spcBef>
            </a:pPr>
            <a:r>
              <a:rPr sz="1800" b="0" i="0" dirty="0">
                <a:solidFill>
                  <a:srgbClr val="000000"/>
                </a:solidFill>
                <a:latin typeface="font000000002cd217dc"/>
                <a:cs typeface="font000000002cd217dc"/>
              </a:rPr>
              <a:t>结</a:t>
            </a:r>
          </a:p>
          <a:p>
            <a:pPr>
              <a:lnSpc>
                <a:spcPts val="1795"/>
              </a:lnSpc>
              <a:spcBef>
                <a:spcPts val="0"/>
              </a:spcBef>
            </a:pPr>
            <a:r>
              <a:rPr sz="1800" b="0" i="0" dirty="0">
                <a:solidFill>
                  <a:srgbClr val="000000"/>
                </a:solidFill>
                <a:latin typeface="font000000002cd217dc"/>
                <a:cs typeface="font000000002cd217dc"/>
              </a:rPr>
              <a:t>构</a:t>
            </a:r>
          </a:p>
          <a:p>
            <a:pPr>
              <a:lnSpc>
                <a:spcPts val="1813"/>
              </a:lnSpc>
              <a:spcBef>
                <a:spcPts val="0"/>
              </a:spcBef>
            </a:pPr>
            <a:r>
              <a:rPr sz="1800" b="0" i="0" dirty="0">
                <a:solidFill>
                  <a:srgbClr val="000000"/>
                </a:solidFill>
                <a:latin typeface="font000000002cd217dc"/>
                <a:cs typeface="font000000002cd217dc"/>
              </a:rPr>
              <a:t>具</a:t>
            </a:r>
          </a:p>
          <a:p>
            <a:pPr>
              <a:lnSpc>
                <a:spcPts val="1789"/>
              </a:lnSpc>
              <a:spcBef>
                <a:spcPts val="0"/>
              </a:spcBef>
            </a:pPr>
            <a:r>
              <a:rPr sz="1800" b="0" i="0" dirty="0">
                <a:solidFill>
                  <a:srgbClr val="000000"/>
                </a:solidFill>
                <a:latin typeface="font000000002cd217dc"/>
                <a:cs typeface="font000000002cd217dc"/>
              </a:rPr>
              <a:t>有</a:t>
            </a:r>
          </a:p>
          <a:p>
            <a:pPr>
              <a:lnSpc>
                <a:spcPts val="1809"/>
              </a:lnSpc>
              <a:spcBef>
                <a:spcPts val="0"/>
              </a:spcBef>
            </a:pPr>
            <a:r>
              <a:rPr sz="1800" b="0" i="0" dirty="0">
                <a:solidFill>
                  <a:srgbClr val="000000"/>
                </a:solidFill>
                <a:latin typeface="font000000002cd217dc"/>
                <a:cs typeface="font000000002cd217dc"/>
              </a:rPr>
              <a:t>相</a:t>
            </a:r>
          </a:p>
          <a:p>
            <a:pPr>
              <a:lnSpc>
                <a:spcPts val="1802"/>
              </a:lnSpc>
              <a:spcBef>
                <a:spcPts val="0"/>
              </a:spcBef>
            </a:pPr>
            <a:r>
              <a:rPr sz="1800" b="0" i="0" dirty="0">
                <a:solidFill>
                  <a:srgbClr val="000000"/>
                </a:solidFill>
                <a:latin typeface="font000000002cd217dc"/>
                <a:cs typeface="font000000002cd217dc"/>
              </a:rPr>
              <a:t>似</a:t>
            </a:r>
          </a:p>
          <a:p>
            <a:pPr>
              <a:lnSpc>
                <a:spcPts val="1775"/>
              </a:lnSpc>
              <a:spcBef>
                <a:spcPts val="0"/>
              </a:spcBef>
            </a:pPr>
            <a:r>
              <a:rPr sz="1800" b="0" i="0" dirty="0">
                <a:solidFill>
                  <a:srgbClr val="000000"/>
                </a:solidFill>
                <a:latin typeface="font000000002cd217dc"/>
                <a:cs typeface="font000000002cd217dc"/>
              </a:rPr>
              <a:t>的</a:t>
            </a:r>
          </a:p>
        </p:txBody>
      </p:sp>
      <p:sp>
        <p:nvSpPr>
          <p:cNvPr id="12" name="TextBox 1"/>
          <p:cNvSpPr txBox="1"/>
          <p:nvPr/>
        </p:nvSpPr>
        <p:spPr>
          <a:xfrm>
            <a:off x="831532" y="3071520"/>
            <a:ext cx="609600" cy="509041"/>
          </a:xfrm>
          <a:prstGeom prst="rect">
            <a:avLst/>
          </a:prstGeom>
          <a:noFill/>
        </p:spPr>
        <p:txBody>
          <a:bodyPr wrap="square" lIns="0" tIns="0" rIns="0" bIns="0" rtlCol="0">
            <a:spAutoFit/>
          </a:bodyPr>
          <a:lstStyle/>
          <a:p>
            <a:pPr>
              <a:lnSpc>
                <a:spcPts val="1712"/>
              </a:lnSpc>
              <a:spcBef>
                <a:spcPts val="0"/>
              </a:spcBef>
            </a:pPr>
            <a:r>
              <a:rPr sz="1800" b="0" i="0" dirty="0">
                <a:solidFill>
                  <a:srgbClr val="000000"/>
                </a:solidFill>
                <a:latin typeface="font000000002cd217dc"/>
                <a:cs typeface="font000000002cd217dc"/>
              </a:rPr>
              <a:t>活</a:t>
            </a:r>
          </a:p>
          <a:p>
            <a:pPr>
              <a:lnSpc>
                <a:spcPts val="1796"/>
              </a:lnSpc>
              <a:spcBef>
                <a:spcPts val="0"/>
              </a:spcBef>
            </a:pPr>
            <a:r>
              <a:rPr sz="1800" b="0" i="0" dirty="0">
                <a:solidFill>
                  <a:srgbClr val="000000"/>
                </a:solidFill>
                <a:latin typeface="font000000002cd217dc"/>
                <a:cs typeface="font000000002cd217dc"/>
              </a:rPr>
              <a:t>性</a:t>
            </a:r>
          </a:p>
        </p:txBody>
      </p:sp>
      <p:sp>
        <p:nvSpPr>
          <p:cNvPr id="13" name="TextBox 1"/>
          <p:cNvSpPr txBox="1"/>
          <p:nvPr/>
        </p:nvSpPr>
        <p:spPr>
          <a:xfrm>
            <a:off x="1522247" y="3104910"/>
            <a:ext cx="618094" cy="383846"/>
          </a:xfrm>
          <a:prstGeom prst="rect">
            <a:avLst/>
          </a:prstGeom>
          <a:noFill/>
        </p:spPr>
        <p:txBody>
          <a:bodyPr wrap="square" lIns="0" tIns="0" rIns="0" bIns="0" rtlCol="0">
            <a:spAutoFit/>
          </a:bodyPr>
          <a:lstStyle/>
          <a:p>
            <a:pPr>
              <a:lnSpc>
                <a:spcPts val="908"/>
              </a:lnSpc>
              <a:spcBef>
                <a:spcPts val="0"/>
              </a:spcBef>
            </a:pPr>
            <a:r>
              <a:rPr sz="1210" b="0" i="0" dirty="0">
                <a:solidFill>
                  <a:srgbClr val="004000"/>
                </a:solidFill>
                <a:latin typeface="font000000002cd217dc"/>
                <a:cs typeface="font000000002cd217dc"/>
              </a:rPr>
              <a:t>HO</a:t>
            </a:r>
          </a:p>
          <a:p>
            <a:pPr marL="6439">
              <a:lnSpc>
                <a:spcPts val="1615"/>
              </a:lnSpc>
              <a:spcBef>
                <a:spcPts val="0"/>
              </a:spcBef>
            </a:pPr>
            <a:r>
              <a:rPr sz="1210" b="0" i="0" dirty="0">
                <a:solidFill>
                  <a:srgbClr val="004000"/>
                </a:solidFill>
                <a:latin typeface="font000000002cd217dc"/>
                <a:cs typeface="font000000002cd217dc"/>
              </a:rPr>
              <a:t>HO</a:t>
            </a:r>
          </a:p>
        </p:txBody>
      </p:sp>
      <p:sp>
        <p:nvSpPr>
          <p:cNvPr id="14" name="TextBox 1"/>
          <p:cNvSpPr txBox="1"/>
          <p:nvPr/>
        </p:nvSpPr>
        <p:spPr>
          <a:xfrm>
            <a:off x="1729270" y="3772068"/>
            <a:ext cx="500555" cy="179705"/>
          </a:xfrm>
          <a:prstGeom prst="rect">
            <a:avLst/>
          </a:prstGeom>
          <a:noFill/>
        </p:spPr>
        <p:txBody>
          <a:bodyPr wrap="square" lIns="0" tIns="0" rIns="0" bIns="0" rtlCol="0">
            <a:spAutoFit/>
          </a:bodyPr>
          <a:lstStyle/>
          <a:p>
            <a:pPr>
              <a:lnSpc>
                <a:spcPts val="915"/>
              </a:lnSpc>
              <a:spcBef>
                <a:spcPts val="0"/>
              </a:spcBef>
            </a:pPr>
            <a:r>
              <a:rPr sz="1210" b="0" i="0" dirty="0">
                <a:solidFill>
                  <a:srgbClr val="004000"/>
                </a:solidFill>
                <a:latin typeface="font000000002cd217dc"/>
                <a:cs typeface="font000000002cd217dc"/>
              </a:rPr>
              <a:t>O</a:t>
            </a:r>
          </a:p>
        </p:txBody>
      </p:sp>
      <p:sp>
        <p:nvSpPr>
          <p:cNvPr id="15" name="TextBox 1"/>
          <p:cNvSpPr txBox="1"/>
          <p:nvPr/>
        </p:nvSpPr>
        <p:spPr>
          <a:xfrm>
            <a:off x="2489975" y="3819921"/>
            <a:ext cx="851566" cy="211672"/>
          </a:xfrm>
          <a:prstGeom prst="rect">
            <a:avLst/>
          </a:prstGeom>
          <a:noFill/>
        </p:spPr>
        <p:txBody>
          <a:bodyPr wrap="square" lIns="0" tIns="0" rIns="0" bIns="0" rtlCol="0">
            <a:spAutoFit/>
          </a:bodyPr>
          <a:lstStyle/>
          <a:p>
            <a:pPr>
              <a:lnSpc>
                <a:spcPts val="1167"/>
              </a:lnSpc>
              <a:spcBef>
                <a:spcPts val="0"/>
              </a:spcBef>
            </a:pPr>
            <a:r>
              <a:rPr sz="1210" b="0" i="0" dirty="0">
                <a:solidFill>
                  <a:srgbClr val="004000"/>
                </a:solidFill>
                <a:latin typeface="font000000002cd217dc"/>
                <a:cs typeface="font000000002cd217dc"/>
              </a:rPr>
              <a:t>N</a:t>
            </a:r>
            <a:r>
              <a:rPr sz="1210" b="0" i="0" dirty="0">
                <a:solidFill>
                  <a:srgbClr val="004000"/>
                </a:solidFill>
                <a:latin typeface="Arial"/>
                <a:cs typeface="Arial"/>
              </a:rPr>
              <a:t>  </a:t>
            </a:r>
            <a:r>
              <a:rPr sz="1210" b="0" i="0" dirty="0">
                <a:solidFill>
                  <a:srgbClr val="004000"/>
                </a:solidFill>
                <a:latin typeface="font000000002cd217dc"/>
                <a:cs typeface="font000000002cd217dc"/>
              </a:rPr>
              <a:t>CH</a:t>
            </a:r>
            <a:r>
              <a:rPr sz="895" b="0" i="0" dirty="0">
                <a:solidFill>
                  <a:srgbClr val="004000"/>
                </a:solidFill>
                <a:latin typeface="font000000002cd217dc"/>
                <a:cs typeface="font000000002cd217dc"/>
              </a:rPr>
              <a:t>3</a:t>
            </a:r>
          </a:p>
        </p:txBody>
      </p:sp>
      <p:sp>
        <p:nvSpPr>
          <p:cNvPr id="16" name="TextBox 1"/>
          <p:cNvSpPr txBox="1"/>
          <p:nvPr/>
        </p:nvSpPr>
        <p:spPr>
          <a:xfrm>
            <a:off x="3006966" y="3590290"/>
            <a:ext cx="1981835" cy="661861"/>
          </a:xfrm>
          <a:prstGeom prst="rect">
            <a:avLst/>
          </a:prstGeom>
          <a:noFill/>
        </p:spPr>
        <p:txBody>
          <a:bodyPr wrap="square" lIns="0" tIns="0" rIns="0" bIns="0" rtlCol="0">
            <a:spAutoFit/>
          </a:bodyPr>
          <a:lstStyle/>
          <a:p>
            <a:pPr marL="247663">
              <a:lnSpc>
                <a:spcPts val="1054"/>
              </a:lnSpc>
              <a:spcBef>
                <a:spcPts val="0"/>
              </a:spcBef>
            </a:pPr>
            <a:r>
              <a:rPr sz="1405" b="0" i="0" dirty="0">
                <a:solidFill>
                  <a:srgbClr val="000000"/>
                </a:solidFill>
                <a:latin typeface="font000000002cd217dc"/>
                <a:cs typeface="font000000002cd217dc"/>
              </a:rPr>
              <a:t>Galantamine</a:t>
            </a:r>
          </a:p>
          <a:p>
            <a:pPr>
              <a:lnSpc>
                <a:spcPts val="1394"/>
              </a:lnSpc>
              <a:spcBef>
                <a:spcPts val="2264"/>
              </a:spcBef>
            </a:pPr>
            <a:r>
              <a:rPr sz="1405" b="0" i="0" dirty="0">
                <a:solidFill>
                  <a:srgbClr val="000000"/>
                </a:solidFill>
                <a:latin typeface="font000000002cd217dc"/>
                <a:cs typeface="font000000002cd217dc"/>
              </a:rPr>
              <a:t>乙酰胆碱酯酶抑制剂</a:t>
            </a:r>
          </a:p>
        </p:txBody>
      </p:sp>
      <p:sp>
        <p:nvSpPr>
          <p:cNvPr id="17" name="TextBox 1"/>
          <p:cNvSpPr txBox="1"/>
          <p:nvPr/>
        </p:nvSpPr>
        <p:spPr>
          <a:xfrm>
            <a:off x="8592959" y="3095778"/>
            <a:ext cx="609600" cy="509041"/>
          </a:xfrm>
          <a:prstGeom prst="rect">
            <a:avLst/>
          </a:prstGeom>
          <a:noFill/>
        </p:spPr>
        <p:txBody>
          <a:bodyPr wrap="square" lIns="0" tIns="0" rIns="0" bIns="0" rtlCol="0">
            <a:spAutoFit/>
          </a:bodyPr>
          <a:lstStyle/>
          <a:p>
            <a:pPr>
              <a:lnSpc>
                <a:spcPts val="1712"/>
              </a:lnSpc>
              <a:spcBef>
                <a:spcPts val="0"/>
              </a:spcBef>
            </a:pPr>
            <a:r>
              <a:rPr sz="1800" b="0" i="0" dirty="0">
                <a:solidFill>
                  <a:srgbClr val="000000"/>
                </a:solidFill>
                <a:latin typeface="font000000002cd217dc"/>
                <a:cs typeface="font000000002cd217dc"/>
              </a:rPr>
              <a:t>活</a:t>
            </a:r>
          </a:p>
          <a:p>
            <a:pPr>
              <a:lnSpc>
                <a:spcPts val="1796"/>
              </a:lnSpc>
              <a:spcBef>
                <a:spcPts val="0"/>
              </a:spcBef>
            </a:pPr>
            <a:r>
              <a:rPr sz="1800" b="0" i="0" dirty="0">
                <a:solidFill>
                  <a:srgbClr val="000000"/>
                </a:solidFill>
                <a:latin typeface="font000000002cd217dc"/>
                <a:cs typeface="font000000002cd217dc"/>
              </a:rPr>
              <a:t>性</a:t>
            </a:r>
          </a:p>
        </p:txBody>
      </p:sp>
      <p:sp>
        <p:nvSpPr>
          <p:cNvPr id="18" name="TextBox 1"/>
          <p:cNvSpPr txBox="1"/>
          <p:nvPr/>
        </p:nvSpPr>
        <p:spPr>
          <a:xfrm>
            <a:off x="1559547" y="4233548"/>
            <a:ext cx="611655" cy="179705"/>
          </a:xfrm>
          <a:prstGeom prst="rect">
            <a:avLst/>
          </a:prstGeom>
          <a:noFill/>
        </p:spPr>
        <p:txBody>
          <a:bodyPr wrap="square" lIns="0" tIns="0" rIns="0" bIns="0" rtlCol="0">
            <a:spAutoFit/>
          </a:bodyPr>
          <a:lstStyle/>
          <a:p>
            <a:pPr>
              <a:lnSpc>
                <a:spcPts val="915"/>
              </a:lnSpc>
              <a:spcBef>
                <a:spcPts val="0"/>
              </a:spcBef>
            </a:pPr>
            <a:r>
              <a:rPr sz="1210" b="0" i="0" dirty="0">
                <a:solidFill>
                  <a:srgbClr val="004000"/>
                </a:solidFill>
                <a:latin typeface="font000000002cd217dc"/>
                <a:cs typeface="font000000002cd217dc"/>
              </a:rPr>
              <a:t>HO</a:t>
            </a:r>
          </a:p>
        </p:txBody>
      </p:sp>
      <p:sp>
        <p:nvSpPr>
          <p:cNvPr id="19" name="TextBox 1"/>
          <p:cNvSpPr txBox="1"/>
          <p:nvPr/>
        </p:nvSpPr>
        <p:spPr>
          <a:xfrm>
            <a:off x="3006966" y="4331684"/>
            <a:ext cx="1981835" cy="240507"/>
          </a:xfrm>
          <a:prstGeom prst="rect">
            <a:avLst/>
          </a:prstGeom>
          <a:noFill/>
        </p:spPr>
        <p:txBody>
          <a:bodyPr wrap="square" lIns="0" tIns="0" rIns="0" bIns="0" rtlCol="0">
            <a:spAutoFit/>
          </a:bodyPr>
          <a:lstStyle/>
          <a:p>
            <a:pPr>
              <a:lnSpc>
                <a:spcPts val="1394"/>
              </a:lnSpc>
              <a:spcBef>
                <a:spcPts val="0"/>
              </a:spcBef>
            </a:pPr>
            <a:r>
              <a:rPr sz="1405" b="0" i="0" dirty="0">
                <a:solidFill>
                  <a:srgbClr val="000000"/>
                </a:solidFill>
                <a:latin typeface="font000000002cd217dc"/>
                <a:cs typeface="font000000002cd217dc"/>
              </a:rPr>
              <a:t>烟碱受体变构调节剂</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p:cNvGraphicFramePr>
            <a:graphicFrameLocks noGrp="1"/>
          </p:cNvGraphicFramePr>
          <p:nvPr/>
        </p:nvGraphicFramePr>
        <p:xfrm>
          <a:off x="4557306" y="3182355"/>
          <a:ext cx="524543" cy="236827"/>
        </p:xfrm>
        <a:graphic>
          <a:graphicData uri="http://schemas.openxmlformats.org/drawingml/2006/table">
            <a:tbl>
              <a:tblPr firstRow="1" bandRow="1"/>
              <a:tblGrid>
                <a:gridCol w="406400">
                  <a:extLst>
                    <a:ext uri="{9D8B030D-6E8A-4147-A177-3AD203B41FA5}">
                      <a16:colId xmlns:a16="http://schemas.microsoft.com/office/drawing/2014/main" val="20000"/>
                    </a:ext>
                  </a:extLst>
                </a:gridCol>
                <a:gridCol w="101600">
                  <a:extLst>
                    <a:ext uri="{9D8B030D-6E8A-4147-A177-3AD203B41FA5}">
                      <a16:colId xmlns:a16="http://schemas.microsoft.com/office/drawing/2014/main" val="20001"/>
                    </a:ext>
                  </a:extLst>
                </a:gridCol>
              </a:tblGrid>
              <a:tr h="236827">
                <a:tc>
                  <a:txBody>
                    <a:bodyPr/>
                    <a:lstStyle/>
                    <a:p>
                      <a:pPr marL="0"/>
                      <a:r>
                        <a:rPr lang="zh-CN" altLang="en-US" sz="600" dirty="0">
                          <a:solidFill>
                            <a:srgbClr val="004080"/>
                          </a:solidFill>
                          <a:latin typeface="font000000002cd217dc"/>
                          <a:cs typeface="font000000002cd217dc"/>
                        </a:rPr>
                        <a:t>CH</a:t>
                      </a:r>
                      <a:r>
                        <a:rPr lang="zh-CN" altLang="en-US" sz="450" dirty="0">
                          <a:solidFill>
                            <a:srgbClr val="004080"/>
                          </a:solidFill>
                          <a:latin typeface="font000000002cd217dc"/>
                          <a:cs typeface="font000000002cd217dc"/>
                        </a:rPr>
                        <a:t>3</a:t>
                      </a:r>
                      <a:endParaRPr lang="zh-CN" altLang="en-US" dirty="0">
                        <a:latin typeface="Arial Unicode MS"/>
                        <a:cs typeface="Arial Unicode MS"/>
                      </a:endParaRPr>
                    </a:p>
                    <a:p>
                      <a:pPr marL="0"/>
                      <a:r>
                        <a:rPr lang="zh-CN" altLang="en-US" sz="750" dirty="0">
                          <a:solidFill>
                            <a:srgbClr val="004080"/>
                          </a:solidFill>
                          <a:latin typeface="font000000002cd217dc"/>
                          <a:cs typeface="font000000002cd217dc"/>
                        </a:rPr>
                        <a:t>H</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a:txBody>
                    <a:bodyPr/>
                    <a:lstStyle/>
                    <a:p>
                      <a:pPr marL="12700"/>
                      <a:r>
                        <a:rPr lang="zh-CN" altLang="en-US" sz="750" dirty="0">
                          <a:solidFill>
                            <a:srgbClr val="004080"/>
                          </a:solidFill>
                          <a:latin typeface="font000000002cd217dc"/>
                          <a:cs typeface="font000000002cd217dc"/>
                        </a:rPr>
                        <a:t>O</a:t>
                      </a:r>
                      <a:endParaRPr lang="zh-CN" altLang="en-US" dirty="0">
                        <a:latin typeface="Arial Unicode MS"/>
                        <a:cs typeface="Arial Unicode MS"/>
                      </a:endParaRPr>
                    </a:p>
                  </a:txBody>
                  <a:tcPr marL="0" marR="0" marT="88900" marB="0" anchor="b">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5" name="table 6"/>
          <p:cNvGraphicFramePr>
            <a:graphicFrameLocks noGrp="1"/>
          </p:cNvGraphicFramePr>
          <p:nvPr/>
        </p:nvGraphicFramePr>
        <p:xfrm>
          <a:off x="7066408" y="2593638"/>
          <a:ext cx="399135" cy="169146"/>
        </p:xfrm>
        <a:graphic>
          <a:graphicData uri="http://schemas.openxmlformats.org/drawingml/2006/table">
            <a:tbl>
              <a:tblPr firstRow="1" bandRow="1"/>
              <a:tblGrid>
                <a:gridCol w="393700">
                  <a:extLst>
                    <a:ext uri="{9D8B030D-6E8A-4147-A177-3AD203B41FA5}">
                      <a16:colId xmlns:a16="http://schemas.microsoft.com/office/drawing/2014/main" val="20000"/>
                    </a:ext>
                  </a:extLst>
                </a:gridCol>
              </a:tblGrid>
              <a:tr h="169146">
                <a:tc>
                  <a:txBody>
                    <a:bodyPr/>
                    <a:lstStyle/>
                    <a:p>
                      <a:pPr marL="0"/>
                      <a:r>
                        <a:rPr lang="zh-CN" altLang="en-US" sz="750" dirty="0">
                          <a:solidFill>
                            <a:srgbClr val="800040"/>
                          </a:solidFill>
                          <a:latin typeface="font000000002cd217dc"/>
                          <a:cs typeface="font000000002cd217dc"/>
                        </a:rPr>
                        <a:t>OH</a:t>
                      </a:r>
                      <a:endParaRPr lang="zh-CN" altLang="en-US" dirty="0">
                        <a:latin typeface="Arial Unicode MS"/>
                        <a:cs typeface="Arial Unicode MS"/>
                      </a:endParaRPr>
                    </a:p>
                    <a:p>
                      <a:pPr marL="0"/>
                      <a:r>
                        <a:rPr lang="zh-CN" altLang="en-US" sz="750" dirty="0">
                          <a:solidFill>
                            <a:srgbClr val="800040"/>
                          </a:solidFill>
                          <a:latin typeface="font000000002cd217dc"/>
                          <a:cs typeface="font000000002cd217dc"/>
                        </a:rPr>
                        <a:t>CH</a:t>
                      </a:r>
                      <a:r>
                        <a:rPr lang="zh-CN" altLang="en-US" sz="550" dirty="0">
                          <a:solidFill>
                            <a:srgbClr val="800040"/>
                          </a:solidFill>
                          <a:latin typeface="font000000002cd217dc"/>
                          <a:cs typeface="font000000002cd217dc"/>
                        </a:rPr>
                        <a:t>3</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pic>
        <p:nvPicPr>
          <p:cNvPr id="2" name="Picture 4"/>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026541" y="452543"/>
            <a:ext cx="6375793" cy="2389971"/>
          </a:xfrm>
          <a:prstGeom prst="rect">
            <a:avLst/>
          </a:prstGeom>
          <a:noFill/>
        </p:spPr>
        <p:txBody>
          <a:bodyPr wrap="square" lIns="0" tIns="0" rIns="0" bIns="0" rtlCol="0">
            <a:spAutoFit/>
          </a:bodyPr>
          <a:lstStyle/>
          <a:p>
            <a:pPr>
              <a:lnSpc>
                <a:spcPts val="2005"/>
              </a:lnSpc>
              <a:spcBef>
                <a:spcPts val="0"/>
              </a:spcBef>
            </a:pPr>
            <a:r>
              <a:rPr sz="2005" b="0" i="0" dirty="0">
                <a:solidFill>
                  <a:srgbClr val="000000"/>
                </a:solidFill>
                <a:latin typeface="font000000002cd217dc"/>
                <a:cs typeface="font000000002cd217dc"/>
              </a:rPr>
              <a:t>同一靶点含多个结合口袋与不同分子结合</a:t>
            </a:r>
          </a:p>
          <a:p>
            <a:pPr marL="5499417">
              <a:lnSpc>
                <a:spcPts val="1350"/>
              </a:lnSpc>
              <a:spcBef>
                <a:spcPts val="6761"/>
              </a:spcBef>
            </a:pPr>
            <a:r>
              <a:rPr sz="1800" b="0" i="0" dirty="0">
                <a:solidFill>
                  <a:srgbClr val="66CCFF"/>
                </a:solidFill>
                <a:latin typeface="font000000002cd217dc"/>
                <a:cs typeface="font000000002cd217dc"/>
              </a:rPr>
              <a:t>GDP</a:t>
            </a:r>
          </a:p>
          <a:p>
            <a:pPr marL="528028">
              <a:lnSpc>
                <a:spcPts val="1895"/>
              </a:lnSpc>
              <a:spcBef>
                <a:spcPts val="2886"/>
              </a:spcBef>
            </a:pPr>
            <a:r>
              <a:rPr sz="1800" b="0" i="0" dirty="0">
                <a:solidFill>
                  <a:srgbClr val="66CCFF"/>
                </a:solidFill>
                <a:latin typeface="font000000002cd217dc"/>
                <a:cs typeface="font000000002cd217dc"/>
              </a:rPr>
              <a:t>GDP</a:t>
            </a:r>
            <a:r>
              <a:rPr sz="1800" b="0" i="0" dirty="0">
                <a:solidFill>
                  <a:srgbClr val="66CCFF"/>
                </a:solidFill>
                <a:latin typeface="Arial"/>
                <a:cs typeface="Arial"/>
              </a:rPr>
              <a:t>                      </a:t>
            </a:r>
            <a:r>
              <a:rPr sz="1800" b="0" i="0" dirty="0">
                <a:solidFill>
                  <a:srgbClr val="66CCFF"/>
                </a:solidFill>
                <a:latin typeface="font000000002cd217dc"/>
                <a:cs typeface="font000000002cd217dc"/>
              </a:rPr>
              <a:t>GDP</a:t>
            </a:r>
          </a:p>
          <a:p>
            <a:pPr marL="5820067">
              <a:lnSpc>
                <a:spcPts val="545"/>
              </a:lnSpc>
              <a:spcBef>
                <a:spcPts val="2876"/>
              </a:spcBef>
            </a:pPr>
            <a:r>
              <a:rPr sz="750" b="0" i="0" dirty="0">
                <a:solidFill>
                  <a:srgbClr val="800040"/>
                </a:solidFill>
                <a:latin typeface="font000000002cd217dc"/>
                <a:cs typeface="font000000002cd217dc"/>
              </a:rPr>
              <a:t>N</a:t>
            </a:r>
          </a:p>
        </p:txBody>
      </p:sp>
      <p:sp>
        <p:nvSpPr>
          <p:cNvPr id="6" name="TextBox 1"/>
          <p:cNvSpPr txBox="1"/>
          <p:nvPr/>
        </p:nvSpPr>
        <p:spPr>
          <a:xfrm>
            <a:off x="830847" y="2874478"/>
            <a:ext cx="677776" cy="443377"/>
          </a:xfrm>
          <a:prstGeom prst="rect">
            <a:avLst/>
          </a:prstGeom>
          <a:noFill/>
        </p:spPr>
        <p:txBody>
          <a:bodyPr wrap="square" lIns="0" tIns="0" rIns="0" bIns="0" rtlCol="0">
            <a:spAutoFit/>
          </a:bodyPr>
          <a:lstStyle/>
          <a:p>
            <a:pPr>
              <a:lnSpc>
                <a:spcPts val="860"/>
              </a:lnSpc>
              <a:spcBef>
                <a:spcPts val="0"/>
              </a:spcBef>
            </a:pPr>
            <a:r>
              <a:rPr sz="890" b="0" i="0" dirty="0">
                <a:solidFill>
                  <a:srgbClr val="0000FF"/>
                </a:solidFill>
                <a:latin typeface="font000000002cd217dc"/>
                <a:cs typeface="font000000002cd217dc"/>
              </a:rPr>
              <a:t>H</a:t>
            </a:r>
            <a:r>
              <a:rPr sz="659" b="0" i="0" dirty="0">
                <a:solidFill>
                  <a:srgbClr val="0000FF"/>
                </a:solidFill>
                <a:latin typeface="font000000002cd217dc"/>
                <a:cs typeface="font000000002cd217dc"/>
              </a:rPr>
              <a:t>3</a:t>
            </a:r>
            <a:r>
              <a:rPr sz="890" b="0" i="0" dirty="0">
                <a:solidFill>
                  <a:srgbClr val="0000FF"/>
                </a:solidFill>
                <a:latin typeface="font000000002cd217dc"/>
                <a:cs typeface="font000000002cd217dc"/>
              </a:rPr>
              <a:t>CO</a:t>
            </a:r>
          </a:p>
          <a:p>
            <a:pPr>
              <a:lnSpc>
                <a:spcPts val="860"/>
              </a:lnSpc>
              <a:spcBef>
                <a:spcPts val="1271"/>
              </a:spcBef>
            </a:pPr>
            <a:r>
              <a:rPr sz="890" b="0" i="0" dirty="0">
                <a:solidFill>
                  <a:srgbClr val="0000FF"/>
                </a:solidFill>
                <a:latin typeface="font000000002cd217dc"/>
                <a:cs typeface="font000000002cd217dc"/>
              </a:rPr>
              <a:t>H</a:t>
            </a:r>
            <a:r>
              <a:rPr sz="659" b="0" i="0" dirty="0">
                <a:solidFill>
                  <a:srgbClr val="0000FF"/>
                </a:solidFill>
                <a:latin typeface="font000000002cd217dc"/>
                <a:cs typeface="font000000002cd217dc"/>
              </a:rPr>
              <a:t>3</a:t>
            </a:r>
            <a:r>
              <a:rPr sz="890" b="0" i="0" dirty="0">
                <a:solidFill>
                  <a:srgbClr val="0000FF"/>
                </a:solidFill>
                <a:latin typeface="font000000002cd217dc"/>
                <a:cs typeface="font000000002cd217dc"/>
              </a:rPr>
              <a:t>CO</a:t>
            </a:r>
          </a:p>
        </p:txBody>
      </p:sp>
      <p:sp>
        <p:nvSpPr>
          <p:cNvPr id="7" name="TextBox 1"/>
          <p:cNvSpPr txBox="1"/>
          <p:nvPr/>
        </p:nvSpPr>
        <p:spPr>
          <a:xfrm>
            <a:off x="1788134" y="2849902"/>
            <a:ext cx="846326" cy="443474"/>
          </a:xfrm>
          <a:prstGeom prst="rect">
            <a:avLst/>
          </a:prstGeom>
          <a:noFill/>
        </p:spPr>
        <p:txBody>
          <a:bodyPr wrap="square" lIns="0" tIns="0" rIns="0" bIns="0" rtlCol="0">
            <a:spAutoFit/>
          </a:bodyPr>
          <a:lstStyle/>
          <a:p>
            <a:pPr marL="21450">
              <a:lnSpc>
                <a:spcPts val="647"/>
              </a:lnSpc>
              <a:spcBef>
                <a:spcPts val="0"/>
              </a:spcBef>
            </a:pPr>
            <a:r>
              <a:rPr sz="890" b="0" i="0" dirty="0">
                <a:solidFill>
                  <a:srgbClr val="008000"/>
                </a:solidFill>
                <a:latin typeface="font000000002cd217dc"/>
                <a:cs typeface="font000000002cd217dc"/>
              </a:rPr>
              <a:t>H</a:t>
            </a:r>
          </a:p>
          <a:p>
            <a:pPr marL="21450">
              <a:lnSpc>
                <a:spcPts val="940"/>
              </a:lnSpc>
              <a:spcBef>
                <a:spcPts val="0"/>
              </a:spcBef>
            </a:pPr>
            <a:r>
              <a:rPr sz="890" b="0" i="0" dirty="0">
                <a:solidFill>
                  <a:srgbClr val="008000"/>
                </a:solidFill>
                <a:latin typeface="font000000002cd217dc"/>
                <a:cs typeface="font000000002cd217dc"/>
              </a:rPr>
              <a:t>N</a:t>
            </a:r>
            <a:r>
              <a:rPr sz="890" b="0" i="0" dirty="0">
                <a:solidFill>
                  <a:srgbClr val="008000"/>
                </a:solidFill>
                <a:latin typeface="Arial"/>
                <a:cs typeface="Arial"/>
              </a:rPr>
              <a:t>     </a:t>
            </a:r>
            <a:r>
              <a:rPr sz="890" b="0" i="0" dirty="0">
                <a:solidFill>
                  <a:srgbClr val="008000"/>
                </a:solidFill>
                <a:latin typeface="font000000002cd217dc"/>
                <a:cs typeface="font000000002cd217dc"/>
              </a:rPr>
              <a:t>CH</a:t>
            </a:r>
            <a:r>
              <a:rPr sz="659" b="0" i="0" dirty="0">
                <a:solidFill>
                  <a:srgbClr val="008000"/>
                </a:solidFill>
                <a:latin typeface="font000000002cd217dc"/>
                <a:cs typeface="font000000002cd217dc"/>
              </a:rPr>
              <a:t>3</a:t>
            </a:r>
          </a:p>
          <a:p>
            <a:pPr>
              <a:lnSpc>
                <a:spcPts val="1405"/>
              </a:lnSpc>
              <a:spcBef>
                <a:spcPts val="0"/>
              </a:spcBef>
            </a:pPr>
            <a:r>
              <a:rPr sz="890" b="0" i="0" dirty="0">
                <a:solidFill>
                  <a:srgbClr val="800040"/>
                </a:solidFill>
                <a:latin typeface="font000000002cd217dc"/>
                <a:cs typeface="font000000002cd217dc"/>
              </a:rPr>
              <a:t>H</a:t>
            </a:r>
            <a:r>
              <a:rPr sz="890" b="0" i="0" dirty="0">
                <a:solidFill>
                  <a:srgbClr val="800040"/>
                </a:solidFill>
                <a:latin typeface="Arial"/>
                <a:cs typeface="Arial"/>
              </a:rPr>
              <a:t>  </a:t>
            </a:r>
            <a:r>
              <a:rPr sz="890" b="0" i="0" dirty="0">
                <a:solidFill>
                  <a:srgbClr val="008000"/>
                </a:solidFill>
                <a:latin typeface="font000000002cd217dc"/>
                <a:cs typeface="font000000002cd217dc"/>
              </a:rPr>
              <a:t>O</a:t>
            </a:r>
          </a:p>
        </p:txBody>
      </p:sp>
      <p:sp>
        <p:nvSpPr>
          <p:cNvPr id="8" name="TextBox 1"/>
          <p:cNvSpPr txBox="1"/>
          <p:nvPr/>
        </p:nvSpPr>
        <p:spPr>
          <a:xfrm>
            <a:off x="3609582" y="2980158"/>
            <a:ext cx="500240" cy="134593"/>
          </a:xfrm>
          <a:prstGeom prst="rect">
            <a:avLst/>
          </a:prstGeom>
          <a:noFill/>
        </p:spPr>
        <p:txBody>
          <a:bodyPr wrap="square" lIns="0" tIns="0" rIns="0" bIns="0" rtlCol="0">
            <a:spAutoFit/>
          </a:bodyPr>
          <a:lstStyle/>
          <a:p>
            <a:pPr>
              <a:lnSpc>
                <a:spcPts val="560"/>
              </a:lnSpc>
              <a:spcBef>
                <a:spcPts val="0"/>
              </a:spcBef>
            </a:pPr>
            <a:r>
              <a:rPr sz="770" b="0" i="0" dirty="0">
                <a:solidFill>
                  <a:srgbClr val="800040"/>
                </a:solidFill>
                <a:latin typeface="font000000002cd217dc"/>
                <a:cs typeface="font000000002cd217dc"/>
              </a:rPr>
              <a:t>Bz</a:t>
            </a:r>
          </a:p>
        </p:txBody>
      </p:sp>
      <p:sp>
        <p:nvSpPr>
          <p:cNvPr id="9" name="TextBox 1"/>
          <p:cNvSpPr txBox="1"/>
          <p:nvPr/>
        </p:nvSpPr>
        <p:spPr>
          <a:xfrm>
            <a:off x="3811829" y="3037697"/>
            <a:ext cx="656394" cy="136842"/>
          </a:xfrm>
          <a:prstGeom prst="rect">
            <a:avLst/>
          </a:prstGeom>
          <a:noFill/>
        </p:spPr>
        <p:txBody>
          <a:bodyPr wrap="square" lIns="0" tIns="0" rIns="0" bIns="0" rtlCol="0">
            <a:spAutoFit/>
          </a:bodyPr>
          <a:lstStyle/>
          <a:p>
            <a:pPr>
              <a:lnSpc>
                <a:spcPts val="578"/>
              </a:lnSpc>
              <a:spcBef>
                <a:spcPts val="0"/>
              </a:spcBef>
            </a:pPr>
            <a:r>
              <a:rPr sz="770" b="0" i="0" dirty="0">
                <a:solidFill>
                  <a:srgbClr val="800040"/>
                </a:solidFill>
                <a:latin typeface="font000000002cd217dc"/>
                <a:cs typeface="font000000002cd217dc"/>
              </a:rPr>
              <a:t>NH</a:t>
            </a:r>
            <a:r>
              <a:rPr sz="770" b="0" i="0" dirty="0">
                <a:solidFill>
                  <a:srgbClr val="800040"/>
                </a:solidFill>
                <a:latin typeface="Arial"/>
                <a:cs typeface="Arial"/>
              </a:rPr>
              <a:t>  </a:t>
            </a:r>
            <a:r>
              <a:rPr sz="770" b="0" i="0" dirty="0">
                <a:solidFill>
                  <a:srgbClr val="800040"/>
                </a:solidFill>
                <a:latin typeface="font000000002cd217dc"/>
                <a:cs typeface="font000000002cd217dc"/>
              </a:rPr>
              <a:t>O</a:t>
            </a:r>
          </a:p>
        </p:txBody>
      </p:sp>
      <p:sp>
        <p:nvSpPr>
          <p:cNvPr id="10" name="TextBox 1"/>
          <p:cNvSpPr txBox="1"/>
          <p:nvPr/>
        </p:nvSpPr>
        <p:spPr>
          <a:xfrm>
            <a:off x="4123500" y="2915370"/>
            <a:ext cx="1298706" cy="441199"/>
          </a:xfrm>
          <a:prstGeom prst="rect">
            <a:avLst/>
          </a:prstGeom>
          <a:noFill/>
        </p:spPr>
        <p:txBody>
          <a:bodyPr wrap="square" lIns="0" tIns="0" rIns="0" bIns="0" rtlCol="0">
            <a:spAutoFit/>
          </a:bodyPr>
          <a:lstStyle/>
          <a:p>
            <a:pPr marL="9778">
              <a:lnSpc>
                <a:spcPts val="1923"/>
              </a:lnSpc>
              <a:spcBef>
                <a:spcPts val="0"/>
              </a:spcBef>
            </a:pPr>
            <a:r>
              <a:rPr sz="770" b="0" i="0" dirty="0">
                <a:solidFill>
                  <a:srgbClr val="004080"/>
                </a:solidFill>
                <a:latin typeface="font000000002cd217dc"/>
                <a:cs typeface="font000000002cd217dc"/>
              </a:rPr>
              <a:t>H</a:t>
            </a:r>
            <a:r>
              <a:rPr sz="570" b="0" i="0" dirty="0">
                <a:solidFill>
                  <a:srgbClr val="004080"/>
                </a:solidFill>
                <a:latin typeface="font000000002cd217dc"/>
                <a:cs typeface="font000000002cd217dc"/>
              </a:rPr>
              <a:t>3</a:t>
            </a:r>
            <a:r>
              <a:rPr sz="770" b="0" i="0" dirty="0">
                <a:solidFill>
                  <a:srgbClr val="004080"/>
                </a:solidFill>
                <a:latin typeface="font000000002cd217dc"/>
                <a:cs typeface="font000000002cd217dc"/>
              </a:rPr>
              <a:t>C</a:t>
            </a:r>
            <a:r>
              <a:rPr sz="770" b="0" i="0" dirty="0">
                <a:solidFill>
                  <a:srgbClr val="004080"/>
                </a:solidFill>
                <a:latin typeface="Arial"/>
                <a:cs typeface="Arial"/>
              </a:rPr>
              <a:t> </a:t>
            </a:r>
            <a:r>
              <a:rPr sz="770" b="0" i="0" dirty="0">
                <a:solidFill>
                  <a:srgbClr val="004080"/>
                </a:solidFill>
                <a:latin typeface="font000000002cd217dc"/>
                <a:cs typeface="font000000002cd217dc"/>
              </a:rPr>
              <a:t>HO</a:t>
            </a:r>
            <a:r>
              <a:rPr sz="770" b="0" i="0" dirty="0">
                <a:solidFill>
                  <a:srgbClr val="004080"/>
                </a:solidFill>
                <a:latin typeface="Arial"/>
                <a:cs typeface="Arial"/>
              </a:rPr>
              <a:t> </a:t>
            </a:r>
            <a:r>
              <a:rPr sz="647" b="0" i="0" dirty="0">
                <a:solidFill>
                  <a:srgbClr val="004080"/>
                </a:solidFill>
                <a:latin typeface="font000000002cd217dc"/>
                <a:cs typeface="font000000002cd217dc"/>
              </a:rPr>
              <a:t>CH</a:t>
            </a:r>
            <a:r>
              <a:rPr sz="477" b="0" i="0" dirty="0">
                <a:solidFill>
                  <a:srgbClr val="004080"/>
                </a:solidFill>
                <a:latin typeface="font000000002cd217dc"/>
                <a:cs typeface="font000000002cd217dc"/>
              </a:rPr>
              <a:t>3</a:t>
            </a:r>
            <a:r>
              <a:rPr sz="770" b="0" i="0" dirty="0">
                <a:solidFill>
                  <a:srgbClr val="004080"/>
                </a:solidFill>
                <a:latin typeface="font000000002cd217dc"/>
                <a:cs typeface="font000000002cd217dc"/>
              </a:rPr>
              <a:t>OCH</a:t>
            </a:r>
            <a:r>
              <a:rPr sz="570" b="0" i="0" dirty="0">
                <a:solidFill>
                  <a:srgbClr val="004080"/>
                </a:solidFill>
                <a:latin typeface="font000000002cd217dc"/>
                <a:cs typeface="font000000002cd217dc"/>
              </a:rPr>
              <a:t>3</a:t>
            </a:r>
            <a:r>
              <a:rPr sz="770" b="0" i="0" dirty="0">
                <a:solidFill>
                  <a:srgbClr val="004080"/>
                </a:solidFill>
                <a:latin typeface="font000000002cd217dc"/>
                <a:cs typeface="font000000002cd217dc"/>
              </a:rPr>
              <a:t>OH</a:t>
            </a:r>
          </a:p>
          <a:p>
            <a:pPr>
              <a:lnSpc>
                <a:spcPts val="1051"/>
              </a:lnSpc>
              <a:spcBef>
                <a:spcPts val="0"/>
              </a:spcBef>
            </a:pPr>
            <a:r>
              <a:rPr sz="770" b="0" i="0" dirty="0">
                <a:solidFill>
                  <a:srgbClr val="800040"/>
                </a:solidFill>
                <a:latin typeface="font000000002cd217dc"/>
                <a:cs typeface="font000000002cd217dc"/>
              </a:rPr>
              <a:t>O</a:t>
            </a:r>
          </a:p>
        </p:txBody>
      </p:sp>
      <p:sp>
        <p:nvSpPr>
          <p:cNvPr id="11" name="TextBox 1"/>
          <p:cNvSpPr txBox="1"/>
          <p:nvPr/>
        </p:nvSpPr>
        <p:spPr>
          <a:xfrm>
            <a:off x="6298540" y="2934964"/>
            <a:ext cx="778957" cy="464115"/>
          </a:xfrm>
          <a:prstGeom prst="rect">
            <a:avLst/>
          </a:prstGeom>
          <a:noFill/>
        </p:spPr>
        <p:txBody>
          <a:bodyPr wrap="square" lIns="0" tIns="0" rIns="0" bIns="0" rtlCol="0">
            <a:spAutoFit/>
          </a:bodyPr>
          <a:lstStyle/>
          <a:p>
            <a:pPr marL="243801">
              <a:lnSpc>
                <a:spcPts val="545"/>
              </a:lnSpc>
              <a:spcBef>
                <a:spcPts val="0"/>
              </a:spcBef>
            </a:pPr>
            <a:r>
              <a:rPr sz="750" b="0" i="0" dirty="0">
                <a:solidFill>
                  <a:srgbClr val="800040"/>
                </a:solidFill>
                <a:latin typeface="font000000002cd217dc"/>
                <a:cs typeface="font000000002cd217dc"/>
              </a:rPr>
              <a:t>N</a:t>
            </a:r>
          </a:p>
          <a:p>
            <a:pPr marL="243801">
              <a:lnSpc>
                <a:spcPts val="626"/>
              </a:lnSpc>
              <a:spcBef>
                <a:spcPts val="0"/>
              </a:spcBef>
            </a:pPr>
            <a:r>
              <a:rPr sz="750" b="0" i="0" dirty="0">
                <a:solidFill>
                  <a:srgbClr val="800040"/>
                </a:solidFill>
                <a:latin typeface="font000000002cd217dc"/>
                <a:cs typeface="font000000002cd217dc"/>
              </a:rPr>
              <a:t>H</a:t>
            </a:r>
          </a:p>
          <a:p>
            <a:pPr>
              <a:lnSpc>
                <a:spcPts val="851"/>
              </a:lnSpc>
              <a:spcBef>
                <a:spcPts val="0"/>
              </a:spcBef>
            </a:pPr>
            <a:r>
              <a:rPr sz="750" b="0" i="0" dirty="0">
                <a:solidFill>
                  <a:srgbClr val="004080"/>
                </a:solidFill>
                <a:latin typeface="font000000002cd217dc"/>
                <a:cs typeface="font000000002cd217dc"/>
              </a:rPr>
              <a:t>H</a:t>
            </a:r>
            <a:r>
              <a:rPr sz="555" b="0" i="0" dirty="0">
                <a:solidFill>
                  <a:srgbClr val="004080"/>
                </a:solidFill>
                <a:latin typeface="font000000002cd217dc"/>
                <a:cs typeface="font000000002cd217dc"/>
              </a:rPr>
              <a:t>3</a:t>
            </a:r>
            <a:r>
              <a:rPr sz="750" b="0" i="0" dirty="0">
                <a:solidFill>
                  <a:srgbClr val="004080"/>
                </a:solidFill>
                <a:latin typeface="font000000002cd217dc"/>
                <a:cs typeface="font000000002cd217dc"/>
              </a:rPr>
              <a:t>COOC</a:t>
            </a:r>
          </a:p>
          <a:p>
            <a:pPr marL="100786">
              <a:lnSpc>
                <a:spcPts val="1132"/>
              </a:lnSpc>
              <a:spcBef>
                <a:spcPts val="0"/>
              </a:spcBef>
            </a:pPr>
            <a:r>
              <a:rPr sz="750" b="0" i="0" dirty="0">
                <a:solidFill>
                  <a:srgbClr val="004080"/>
                </a:solidFill>
                <a:latin typeface="font000000002cd217dc"/>
                <a:cs typeface="font000000002cd217dc"/>
              </a:rPr>
              <a:t>H</a:t>
            </a:r>
            <a:r>
              <a:rPr sz="555" b="0" i="0" dirty="0">
                <a:solidFill>
                  <a:srgbClr val="004080"/>
                </a:solidFill>
                <a:latin typeface="font000000002cd217dc"/>
                <a:cs typeface="font000000002cd217dc"/>
              </a:rPr>
              <a:t>3</a:t>
            </a:r>
            <a:r>
              <a:rPr sz="750" b="0" i="0" dirty="0">
                <a:solidFill>
                  <a:srgbClr val="004080"/>
                </a:solidFill>
                <a:latin typeface="font000000002cd217dc"/>
                <a:cs typeface="font000000002cd217dc"/>
              </a:rPr>
              <a:t>CO</a:t>
            </a:r>
          </a:p>
        </p:txBody>
      </p:sp>
      <p:sp>
        <p:nvSpPr>
          <p:cNvPr id="12" name="TextBox 1"/>
          <p:cNvSpPr txBox="1"/>
          <p:nvPr/>
        </p:nvSpPr>
        <p:spPr>
          <a:xfrm>
            <a:off x="7133602" y="3009703"/>
            <a:ext cx="450687" cy="132747"/>
          </a:xfrm>
          <a:prstGeom prst="rect">
            <a:avLst/>
          </a:prstGeom>
          <a:noFill/>
        </p:spPr>
        <p:txBody>
          <a:bodyPr wrap="square" lIns="0" tIns="0" rIns="0" bIns="0" rtlCol="0">
            <a:spAutoFit/>
          </a:bodyPr>
          <a:lstStyle/>
          <a:p>
            <a:pPr>
              <a:lnSpc>
                <a:spcPts val="545"/>
              </a:lnSpc>
              <a:spcBef>
                <a:spcPts val="0"/>
              </a:spcBef>
            </a:pPr>
            <a:r>
              <a:rPr sz="750" b="0" i="0" dirty="0">
                <a:solidFill>
                  <a:srgbClr val="004080"/>
                </a:solidFill>
                <a:latin typeface="font000000002cd217dc"/>
                <a:cs typeface="font000000002cd217dc"/>
              </a:rPr>
              <a:t>N</a:t>
            </a:r>
          </a:p>
        </p:txBody>
      </p:sp>
      <p:sp>
        <p:nvSpPr>
          <p:cNvPr id="13" name="TextBox 1"/>
          <p:cNvSpPr txBox="1"/>
          <p:nvPr/>
        </p:nvSpPr>
        <p:spPr>
          <a:xfrm>
            <a:off x="7432104" y="3182004"/>
            <a:ext cx="558926" cy="154795"/>
          </a:xfrm>
          <a:prstGeom prst="rect">
            <a:avLst/>
          </a:prstGeom>
          <a:noFill/>
        </p:spPr>
        <p:txBody>
          <a:bodyPr wrap="square" lIns="0" tIns="0" rIns="0" bIns="0" rtlCol="0">
            <a:spAutoFit/>
          </a:bodyPr>
          <a:lstStyle/>
          <a:p>
            <a:pPr>
              <a:lnSpc>
                <a:spcPts val="719"/>
              </a:lnSpc>
              <a:spcBef>
                <a:spcPts val="0"/>
              </a:spcBef>
            </a:pPr>
            <a:r>
              <a:rPr sz="750" b="0" i="0" dirty="0">
                <a:solidFill>
                  <a:srgbClr val="004080"/>
                </a:solidFill>
                <a:latin typeface="font000000002cd217dc"/>
                <a:cs typeface="font000000002cd217dc"/>
              </a:rPr>
              <a:t>CH</a:t>
            </a:r>
            <a:r>
              <a:rPr sz="555" b="0" i="0" dirty="0">
                <a:solidFill>
                  <a:srgbClr val="004080"/>
                </a:solidFill>
                <a:latin typeface="font000000002cd217dc"/>
                <a:cs typeface="font000000002cd217dc"/>
              </a:rPr>
              <a:t>3</a:t>
            </a:r>
          </a:p>
        </p:txBody>
      </p:sp>
      <p:sp>
        <p:nvSpPr>
          <p:cNvPr id="14" name="TextBox 1"/>
          <p:cNvSpPr txBox="1"/>
          <p:nvPr/>
        </p:nvSpPr>
        <p:spPr>
          <a:xfrm>
            <a:off x="1057745" y="3280422"/>
            <a:ext cx="678919" cy="172752"/>
          </a:xfrm>
          <a:prstGeom prst="rect">
            <a:avLst/>
          </a:prstGeom>
          <a:noFill/>
        </p:spPr>
        <p:txBody>
          <a:bodyPr wrap="square" lIns="0" tIns="0" rIns="0" bIns="0" rtlCol="0">
            <a:spAutoFit/>
          </a:bodyPr>
          <a:lstStyle/>
          <a:p>
            <a:pPr>
              <a:lnSpc>
                <a:spcPts val="860"/>
              </a:lnSpc>
              <a:spcBef>
                <a:spcPts val="0"/>
              </a:spcBef>
            </a:pPr>
            <a:r>
              <a:rPr sz="890" b="0" i="0" dirty="0">
                <a:solidFill>
                  <a:srgbClr val="0000FF"/>
                </a:solidFill>
                <a:latin typeface="font000000002cd217dc"/>
                <a:cs typeface="font000000002cd217dc"/>
              </a:rPr>
              <a:t>H</a:t>
            </a:r>
            <a:r>
              <a:rPr sz="659" b="0" i="0" dirty="0">
                <a:solidFill>
                  <a:srgbClr val="0000FF"/>
                </a:solidFill>
                <a:latin typeface="font000000002cd217dc"/>
                <a:cs typeface="font000000002cd217dc"/>
              </a:rPr>
              <a:t>3</a:t>
            </a:r>
            <a:r>
              <a:rPr sz="890" b="0" i="0" dirty="0">
                <a:solidFill>
                  <a:srgbClr val="0000FF"/>
                </a:solidFill>
                <a:latin typeface="font000000002cd217dc"/>
                <a:cs typeface="font000000002cd217dc"/>
              </a:rPr>
              <a:t>CO</a:t>
            </a:r>
          </a:p>
        </p:txBody>
      </p:sp>
      <p:sp>
        <p:nvSpPr>
          <p:cNvPr id="15" name="TextBox 1"/>
          <p:cNvSpPr txBox="1"/>
          <p:nvPr/>
        </p:nvSpPr>
        <p:spPr>
          <a:xfrm>
            <a:off x="1630096" y="3419118"/>
            <a:ext cx="691327" cy="323857"/>
          </a:xfrm>
          <a:prstGeom prst="rect">
            <a:avLst/>
          </a:prstGeom>
          <a:noFill/>
        </p:spPr>
        <p:txBody>
          <a:bodyPr wrap="square" lIns="0" tIns="0" rIns="0" bIns="0" rtlCol="0">
            <a:spAutoFit/>
          </a:bodyPr>
          <a:lstStyle/>
          <a:p>
            <a:pPr marL="222390">
              <a:lnSpc>
                <a:spcPts val="668"/>
              </a:lnSpc>
              <a:spcBef>
                <a:spcPts val="0"/>
              </a:spcBef>
            </a:pPr>
            <a:r>
              <a:rPr sz="890" b="0" i="0" dirty="0">
                <a:solidFill>
                  <a:srgbClr val="800040"/>
                </a:solidFill>
                <a:latin typeface="font000000002cd217dc"/>
                <a:cs typeface="font000000002cd217dc"/>
              </a:rPr>
              <a:t>O</a:t>
            </a:r>
          </a:p>
          <a:p>
            <a:pPr>
              <a:lnSpc>
                <a:spcPts val="1383"/>
              </a:lnSpc>
              <a:spcBef>
                <a:spcPts val="0"/>
              </a:spcBef>
            </a:pPr>
            <a:r>
              <a:rPr sz="890" b="0" i="0" dirty="0">
                <a:solidFill>
                  <a:srgbClr val="800040"/>
                </a:solidFill>
                <a:latin typeface="font000000002cd217dc"/>
                <a:cs typeface="font000000002cd217dc"/>
              </a:rPr>
              <a:t>OCH</a:t>
            </a:r>
            <a:r>
              <a:rPr sz="659" b="0" i="0" dirty="0">
                <a:solidFill>
                  <a:srgbClr val="800040"/>
                </a:solidFill>
                <a:latin typeface="font000000002cd217dc"/>
                <a:cs typeface="font000000002cd217dc"/>
              </a:rPr>
              <a:t>3</a:t>
            </a:r>
          </a:p>
        </p:txBody>
      </p:sp>
      <p:sp>
        <p:nvSpPr>
          <p:cNvPr id="16" name="TextBox 1"/>
          <p:cNvSpPr txBox="1"/>
          <p:nvPr/>
        </p:nvSpPr>
        <p:spPr>
          <a:xfrm>
            <a:off x="3910508" y="3331282"/>
            <a:ext cx="526838" cy="136842"/>
          </a:xfrm>
          <a:prstGeom prst="rect">
            <a:avLst/>
          </a:prstGeom>
          <a:noFill/>
        </p:spPr>
        <p:txBody>
          <a:bodyPr wrap="square" lIns="0" tIns="0" rIns="0" bIns="0" rtlCol="0">
            <a:spAutoFit/>
          </a:bodyPr>
          <a:lstStyle/>
          <a:p>
            <a:pPr>
              <a:lnSpc>
                <a:spcPts val="578"/>
              </a:lnSpc>
              <a:spcBef>
                <a:spcPts val="0"/>
              </a:spcBef>
            </a:pPr>
            <a:r>
              <a:rPr sz="770" b="0" i="0" dirty="0">
                <a:solidFill>
                  <a:srgbClr val="800040"/>
                </a:solidFill>
                <a:latin typeface="font000000002cd217dc"/>
                <a:cs typeface="font000000002cd217dc"/>
              </a:rPr>
              <a:t>OH</a:t>
            </a:r>
          </a:p>
        </p:txBody>
      </p:sp>
      <p:sp>
        <p:nvSpPr>
          <p:cNvPr id="17" name="TextBox 1"/>
          <p:cNvSpPr txBox="1"/>
          <p:nvPr/>
        </p:nvSpPr>
        <p:spPr>
          <a:xfrm>
            <a:off x="4315980" y="3435016"/>
            <a:ext cx="912389" cy="243510"/>
          </a:xfrm>
          <a:prstGeom prst="rect">
            <a:avLst/>
          </a:prstGeom>
          <a:noFill/>
        </p:spPr>
        <p:txBody>
          <a:bodyPr wrap="square" lIns="0" tIns="0" rIns="0" bIns="0" rtlCol="0">
            <a:spAutoFit/>
          </a:bodyPr>
          <a:lstStyle/>
          <a:p>
            <a:pPr>
              <a:lnSpc>
                <a:spcPts val="601"/>
              </a:lnSpc>
              <a:spcBef>
                <a:spcPts val="0"/>
              </a:spcBef>
            </a:pPr>
            <a:r>
              <a:rPr sz="770" b="0" i="0" dirty="0">
                <a:solidFill>
                  <a:srgbClr val="004080"/>
                </a:solidFill>
                <a:latin typeface="font000000002cd217dc"/>
                <a:cs typeface="font000000002cd217dc"/>
              </a:rPr>
              <a:t>HO</a:t>
            </a:r>
            <a:r>
              <a:rPr sz="770" b="0" i="0" dirty="0">
                <a:solidFill>
                  <a:srgbClr val="004080"/>
                </a:solidFill>
                <a:latin typeface="Arial"/>
                <a:cs typeface="Arial"/>
              </a:rPr>
              <a:t>       </a:t>
            </a:r>
            <a:r>
              <a:rPr sz="770" b="0" i="0" dirty="0">
                <a:solidFill>
                  <a:srgbClr val="004080"/>
                </a:solidFill>
                <a:latin typeface="font000000002cd217dc"/>
                <a:cs typeface="font000000002cd217dc"/>
              </a:rPr>
              <a:t>AcO</a:t>
            </a:r>
          </a:p>
          <a:p>
            <a:pPr marL="121157">
              <a:lnSpc>
                <a:spcPts val="817"/>
              </a:lnSpc>
              <a:spcBef>
                <a:spcPts val="0"/>
              </a:spcBef>
            </a:pPr>
            <a:r>
              <a:rPr sz="770" b="0" i="0" dirty="0">
                <a:solidFill>
                  <a:srgbClr val="004080"/>
                </a:solidFill>
                <a:latin typeface="font000000002cd217dc"/>
                <a:cs typeface="font000000002cd217dc"/>
              </a:rPr>
              <a:t>BzO</a:t>
            </a:r>
          </a:p>
        </p:txBody>
      </p:sp>
      <p:sp>
        <p:nvSpPr>
          <p:cNvPr id="18" name="TextBox 1"/>
          <p:cNvSpPr txBox="1"/>
          <p:nvPr/>
        </p:nvSpPr>
        <p:spPr>
          <a:xfrm>
            <a:off x="6922441" y="3331674"/>
            <a:ext cx="987004" cy="345294"/>
          </a:xfrm>
          <a:prstGeom prst="rect">
            <a:avLst/>
          </a:prstGeom>
          <a:noFill/>
        </p:spPr>
        <p:txBody>
          <a:bodyPr wrap="square" lIns="0" tIns="0" rIns="0" bIns="0" rtlCol="0">
            <a:spAutoFit/>
          </a:bodyPr>
          <a:lstStyle/>
          <a:p>
            <a:pPr>
              <a:lnSpc>
                <a:spcPts val="1376"/>
              </a:lnSpc>
              <a:spcBef>
                <a:spcPts val="0"/>
              </a:spcBef>
            </a:pPr>
            <a:r>
              <a:rPr sz="750" b="0" i="0" dirty="0">
                <a:solidFill>
                  <a:srgbClr val="004080"/>
                </a:solidFill>
                <a:latin typeface="font000000002cd217dc"/>
                <a:cs typeface="font000000002cd217dc"/>
              </a:rPr>
              <a:t>N</a:t>
            </a:r>
            <a:r>
              <a:rPr sz="750" b="0" i="0" dirty="0">
                <a:solidFill>
                  <a:srgbClr val="004080"/>
                </a:solidFill>
                <a:latin typeface="Arial"/>
                <a:cs typeface="Arial"/>
              </a:rPr>
              <a:t> </a:t>
            </a:r>
            <a:r>
              <a:rPr sz="750" b="0" i="0" dirty="0">
                <a:solidFill>
                  <a:srgbClr val="004080"/>
                </a:solidFill>
                <a:latin typeface="font000000002cd217dc"/>
                <a:cs typeface="font000000002cd217dc"/>
              </a:rPr>
              <a:t>H</a:t>
            </a:r>
            <a:r>
              <a:rPr sz="750" b="0" i="0" dirty="0">
                <a:solidFill>
                  <a:srgbClr val="004080"/>
                </a:solidFill>
                <a:latin typeface="Arial"/>
                <a:cs typeface="Arial"/>
              </a:rPr>
              <a:t>     </a:t>
            </a:r>
            <a:r>
              <a:rPr sz="750" b="0" i="0" dirty="0">
                <a:solidFill>
                  <a:srgbClr val="004080"/>
                </a:solidFill>
                <a:latin typeface="font000000002cd217dc"/>
                <a:cs typeface="font000000002cd217dc"/>
              </a:rPr>
              <a:t>OHOAc</a:t>
            </a:r>
          </a:p>
          <a:p>
            <a:pPr marL="1918">
              <a:lnSpc>
                <a:spcPts val="843"/>
              </a:lnSpc>
              <a:spcBef>
                <a:spcPts val="0"/>
              </a:spcBef>
            </a:pPr>
            <a:r>
              <a:rPr sz="750" b="0" i="0" dirty="0">
                <a:solidFill>
                  <a:srgbClr val="004080"/>
                </a:solidFill>
                <a:latin typeface="font000000002cd217dc"/>
                <a:cs typeface="font000000002cd217dc"/>
              </a:rPr>
              <a:t>CH</a:t>
            </a:r>
            <a:r>
              <a:rPr sz="555" b="0" i="0" dirty="0">
                <a:solidFill>
                  <a:srgbClr val="004080"/>
                </a:solidFill>
                <a:latin typeface="font000000002cd217dc"/>
                <a:cs typeface="font000000002cd217dc"/>
              </a:rPr>
              <a:t>3</a:t>
            </a:r>
            <a:r>
              <a:rPr sz="555" b="0" i="0" dirty="0">
                <a:solidFill>
                  <a:srgbClr val="004080"/>
                </a:solidFill>
                <a:latin typeface="Arial"/>
                <a:cs typeface="Arial"/>
              </a:rPr>
              <a:t>  </a:t>
            </a:r>
            <a:r>
              <a:rPr sz="750" b="0" i="0" dirty="0">
                <a:solidFill>
                  <a:srgbClr val="004080"/>
                </a:solidFill>
                <a:latin typeface="font000000002cd217dc"/>
                <a:cs typeface="font000000002cd217dc"/>
              </a:rPr>
              <a:t>COOCH</a:t>
            </a:r>
            <a:r>
              <a:rPr sz="555" b="0" i="0" dirty="0">
                <a:solidFill>
                  <a:srgbClr val="004080"/>
                </a:solidFill>
                <a:latin typeface="font000000002cd217dc"/>
                <a:cs typeface="font000000002cd217dc"/>
              </a:rPr>
              <a:t>3</a:t>
            </a:r>
          </a:p>
        </p:txBody>
      </p:sp>
      <p:sp>
        <p:nvSpPr>
          <p:cNvPr id="19" name="TextBox 1"/>
          <p:cNvSpPr txBox="1"/>
          <p:nvPr/>
        </p:nvSpPr>
        <p:spPr>
          <a:xfrm>
            <a:off x="1066368" y="3918674"/>
            <a:ext cx="1343533" cy="473787"/>
          </a:xfrm>
          <a:prstGeom prst="rect">
            <a:avLst/>
          </a:prstGeom>
          <a:noFill/>
        </p:spPr>
        <p:txBody>
          <a:bodyPr wrap="square" lIns="0" tIns="0" rIns="0" bIns="0" rtlCol="0">
            <a:spAutoFit/>
          </a:bodyPr>
          <a:lstStyle/>
          <a:p>
            <a:pPr>
              <a:lnSpc>
                <a:spcPts val="1125"/>
              </a:lnSpc>
              <a:spcBef>
                <a:spcPts val="0"/>
              </a:spcBef>
            </a:pPr>
            <a:r>
              <a:rPr sz="1500" b="0" i="0" dirty="0">
                <a:solidFill>
                  <a:srgbClr val="003300"/>
                </a:solidFill>
                <a:latin typeface="font000000002cd217dc"/>
                <a:cs typeface="font000000002cd217dc"/>
              </a:rPr>
              <a:t>Colchicine</a:t>
            </a:r>
          </a:p>
          <a:p>
            <a:pPr marL="140691">
              <a:lnSpc>
                <a:spcPts val="2106"/>
              </a:lnSpc>
              <a:spcBef>
                <a:spcPts val="0"/>
              </a:spcBef>
            </a:pPr>
            <a:r>
              <a:rPr sz="1405" b="0" i="0" dirty="0">
                <a:solidFill>
                  <a:srgbClr val="000000"/>
                </a:solidFill>
                <a:latin typeface="font000000002cd217dc"/>
                <a:cs typeface="font000000002cd217dc"/>
              </a:rPr>
              <a:t>秋水仙碱</a:t>
            </a:r>
          </a:p>
        </p:txBody>
      </p:sp>
      <p:sp>
        <p:nvSpPr>
          <p:cNvPr id="20" name="TextBox 1"/>
          <p:cNvSpPr txBox="1"/>
          <p:nvPr/>
        </p:nvSpPr>
        <p:spPr>
          <a:xfrm>
            <a:off x="3799345" y="3920960"/>
            <a:ext cx="1260095" cy="450873"/>
          </a:xfrm>
          <a:prstGeom prst="rect">
            <a:avLst/>
          </a:prstGeom>
          <a:noFill/>
        </p:spPr>
        <p:txBody>
          <a:bodyPr wrap="square" lIns="0" tIns="0" rIns="0" bIns="0" rtlCol="0">
            <a:spAutoFit/>
          </a:bodyPr>
          <a:lstStyle/>
          <a:p>
            <a:pPr>
              <a:lnSpc>
                <a:spcPts val="1107"/>
              </a:lnSpc>
              <a:spcBef>
                <a:spcPts val="0"/>
              </a:spcBef>
            </a:pPr>
            <a:r>
              <a:rPr sz="1500" b="0" i="0" dirty="0">
                <a:solidFill>
                  <a:srgbClr val="003300"/>
                </a:solidFill>
                <a:latin typeface="font000000002cd217dc"/>
                <a:cs typeface="font000000002cd217dc"/>
              </a:rPr>
              <a:t>Paclitaxel</a:t>
            </a:r>
          </a:p>
          <a:p>
            <a:pPr marL="212827">
              <a:lnSpc>
                <a:spcPts val="1943"/>
              </a:lnSpc>
              <a:spcBef>
                <a:spcPts val="0"/>
              </a:spcBef>
            </a:pPr>
            <a:r>
              <a:rPr sz="1405" b="0" i="0" dirty="0">
                <a:solidFill>
                  <a:srgbClr val="000000"/>
                </a:solidFill>
                <a:latin typeface="font000000002cd217dc"/>
                <a:cs typeface="font000000002cd217dc"/>
              </a:rPr>
              <a:t>紫杉醇</a:t>
            </a:r>
          </a:p>
        </p:txBody>
      </p:sp>
      <p:sp>
        <p:nvSpPr>
          <p:cNvPr id="21" name="TextBox 1"/>
          <p:cNvSpPr txBox="1"/>
          <p:nvPr/>
        </p:nvSpPr>
        <p:spPr>
          <a:xfrm>
            <a:off x="6506261" y="3920960"/>
            <a:ext cx="1392428" cy="451765"/>
          </a:xfrm>
          <a:prstGeom prst="rect">
            <a:avLst/>
          </a:prstGeom>
          <a:noFill/>
        </p:spPr>
        <p:txBody>
          <a:bodyPr wrap="square" lIns="0" tIns="0" rIns="0" bIns="0" rtlCol="0">
            <a:spAutoFit/>
          </a:bodyPr>
          <a:lstStyle/>
          <a:p>
            <a:pPr>
              <a:lnSpc>
                <a:spcPts val="1107"/>
              </a:lnSpc>
              <a:spcBef>
                <a:spcPts val="0"/>
              </a:spcBef>
            </a:pPr>
            <a:r>
              <a:rPr sz="1500" b="0" i="0" dirty="0">
                <a:solidFill>
                  <a:srgbClr val="003300"/>
                </a:solidFill>
                <a:latin typeface="font000000002cd217dc"/>
                <a:cs typeface="font000000002cd217dc"/>
              </a:rPr>
              <a:t>Vinblastine</a:t>
            </a:r>
          </a:p>
          <a:p>
            <a:pPr marL="242214">
              <a:lnSpc>
                <a:spcPts val="1950"/>
              </a:lnSpc>
              <a:spcBef>
                <a:spcPts val="0"/>
              </a:spcBef>
            </a:pPr>
            <a:r>
              <a:rPr sz="1405" b="0" i="0" dirty="0">
                <a:solidFill>
                  <a:srgbClr val="000000"/>
                </a:solidFill>
                <a:latin typeface="font000000002cd217dc"/>
                <a:cs typeface="font000000002cd217dc"/>
              </a:rPr>
              <a:t>长春碱</a:t>
            </a:r>
          </a:p>
        </p:txBody>
      </p:sp>
      <p:sp>
        <p:nvSpPr>
          <p:cNvPr id="22" name="TextBox 1"/>
          <p:cNvSpPr txBox="1"/>
          <p:nvPr/>
        </p:nvSpPr>
        <p:spPr>
          <a:xfrm>
            <a:off x="681482" y="4522038"/>
            <a:ext cx="6046536" cy="290728"/>
          </a:xfrm>
          <a:prstGeom prst="rect">
            <a:avLst/>
          </a:prstGeom>
          <a:noFill/>
        </p:spPr>
        <p:txBody>
          <a:bodyPr wrap="square" lIns="0" tIns="0" rIns="0" bIns="0" rtlCol="0">
            <a:spAutoFit/>
          </a:bodyPr>
          <a:lstStyle/>
          <a:p>
            <a:pPr>
              <a:lnSpc>
                <a:spcPts val="1789"/>
              </a:lnSpc>
              <a:spcBef>
                <a:spcPts val="0"/>
              </a:spcBef>
            </a:pPr>
            <a:r>
              <a:rPr sz="1800" b="0" i="0" dirty="0">
                <a:solidFill>
                  <a:srgbClr val="000000"/>
                </a:solidFill>
                <a:latin typeface="Helvetica"/>
                <a:cs typeface="Helvetica"/>
              </a:rPr>
              <a:t>   </a:t>
            </a:r>
            <a:r>
              <a:rPr sz="1800" b="0" i="0" dirty="0">
                <a:solidFill>
                  <a:srgbClr val="000000"/>
                </a:solidFill>
                <a:latin typeface="Arial"/>
                <a:cs typeface="Arial"/>
              </a:rPr>
              <a:t>       </a:t>
            </a:r>
            <a:r>
              <a:rPr sz="1800" b="0" i="0" dirty="0">
                <a:solidFill>
                  <a:srgbClr val="000000"/>
                </a:solidFill>
                <a:latin typeface="font000000002cd217dc"/>
                <a:cs typeface="font000000002cd217dc"/>
              </a:rPr>
              <a:t>结构多样性抑制剂与微管蛋白复合物的单晶衍射图</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p:cNvGraphicFramePr>
            <a:graphicFrameLocks noGrp="1"/>
          </p:cNvGraphicFramePr>
          <p:nvPr/>
        </p:nvGraphicFramePr>
        <p:xfrm>
          <a:off x="2489200" y="876719"/>
          <a:ext cx="4521150" cy="3357302"/>
        </p:xfrm>
        <a:graphic>
          <a:graphicData uri="http://schemas.openxmlformats.org/drawingml/2006/table">
            <a:tbl>
              <a:tblPr firstRow="1" bandRow="1"/>
              <a:tblGrid>
                <a:gridCol w="1231900">
                  <a:extLst>
                    <a:ext uri="{9D8B030D-6E8A-4147-A177-3AD203B41FA5}">
                      <a16:colId xmlns:a16="http://schemas.microsoft.com/office/drawing/2014/main" val="20000"/>
                    </a:ext>
                  </a:extLst>
                </a:gridCol>
                <a:gridCol w="1003300">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63500">
                  <a:extLst>
                    <a:ext uri="{9D8B030D-6E8A-4147-A177-3AD203B41FA5}">
                      <a16:colId xmlns:a16="http://schemas.microsoft.com/office/drawing/2014/main" val="20004"/>
                    </a:ext>
                  </a:extLst>
                </a:gridCol>
                <a:gridCol w="254000">
                  <a:extLst>
                    <a:ext uri="{9D8B030D-6E8A-4147-A177-3AD203B41FA5}">
                      <a16:colId xmlns:a16="http://schemas.microsoft.com/office/drawing/2014/main" val="20005"/>
                    </a:ext>
                  </a:extLst>
                </a:gridCol>
                <a:gridCol w="965200">
                  <a:extLst>
                    <a:ext uri="{9D8B030D-6E8A-4147-A177-3AD203B41FA5}">
                      <a16:colId xmlns:a16="http://schemas.microsoft.com/office/drawing/2014/main" val="20006"/>
                    </a:ext>
                  </a:extLst>
                </a:gridCol>
                <a:gridCol w="139700">
                  <a:extLst>
                    <a:ext uri="{9D8B030D-6E8A-4147-A177-3AD203B41FA5}">
                      <a16:colId xmlns:a16="http://schemas.microsoft.com/office/drawing/2014/main" val="20007"/>
                    </a:ext>
                  </a:extLst>
                </a:gridCol>
              </a:tblGrid>
              <a:tr h="212728">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tc>
                <a:tc>
                  <a:txBody>
                    <a:bodyPr/>
                    <a:lstStyle/>
                    <a:p>
                      <a:pPr marL="165100"/>
                      <a:r>
                        <a:rPr lang="zh-CN" altLang="en-US" sz="1100" dirty="0">
                          <a:solidFill>
                            <a:srgbClr val="800040"/>
                          </a:solidFill>
                          <a:latin typeface="font000000002cd217dc"/>
                          <a:cs typeface="font000000002cd217dc"/>
                        </a:rPr>
                        <a:t>Bz</a:t>
                      </a:r>
                      <a:endParaRPr lang="zh-CN" altLang="en-US" dirty="0">
                        <a:latin typeface="Arial Unicode MS"/>
                        <a:cs typeface="Arial Unicode MS"/>
                      </a:endParaRPr>
                    </a:p>
                  </a:txBody>
                  <a:tcPr marL="0" marR="0" marT="88900" marB="0" anchor="b">
                    <a:lnR w="12700" cmpd="sng">
                      <a:noFill/>
                      <a:prstDash val="solid"/>
                    </a:lnR>
                    <a:lnT w="12700" cmpd="sng">
                      <a:noFill/>
                      <a:prstDash val="solid"/>
                    </a:lnT>
                    <a:lnB w="12700" cmpd="sng">
                      <a:noFill/>
                      <a:prstDash val="solid"/>
                    </a:lnB>
                    <a:lnBlToTr w="12700" cmpd="sng">
                      <a:noFill/>
                      <a:prstDash val="solid"/>
                    </a:lnBlToTr>
                  </a:tcPr>
                </a:tc>
                <a:tc rowSpan="3" gridSpan="2">
                  <a:txBody>
                    <a:bodyPr/>
                    <a:lstStyle/>
                    <a:p>
                      <a:pPr marL="12700"/>
                      <a:r>
                        <a:rPr lang="zh-CN" altLang="en-US" sz="1100" dirty="0">
                          <a:solidFill>
                            <a:srgbClr val="800040"/>
                          </a:solidFill>
                          <a:latin typeface="font000000002cd217dc"/>
                          <a:cs typeface="font000000002cd217dc"/>
                        </a:rPr>
                        <a:t>NH</a:t>
                      </a:r>
                      <a:r>
                        <a:rPr lang="zh-CN" altLang="en-US" sz="100" dirty="0">
                          <a:latin typeface="Times New Roman"/>
                          <a:cs typeface="Times New Roman"/>
                        </a:rPr>
                        <a:t> </a:t>
                      </a:r>
                      <a:r>
                        <a:rPr lang="zh-CN" altLang="en-US" sz="1100" dirty="0">
                          <a:solidFill>
                            <a:srgbClr val="800040"/>
                          </a:solidFill>
                          <a:latin typeface="font000000002cd217dc"/>
                          <a:cs typeface="font000000002cd217dc"/>
                        </a:rPr>
                        <a:t>O</a:t>
                      </a:r>
                      <a:endParaRPr lang="zh-CN" altLang="en-US" dirty="0">
                        <a:latin typeface="Arial Unicode MS"/>
                        <a:cs typeface="Arial Unicode MS"/>
                      </a:endParaRPr>
                    </a:p>
                    <a:p>
                      <a:pPr marL="12700"/>
                      <a:r>
                        <a:rPr lang="zh-CN" altLang="en-US" sz="1100" dirty="0">
                          <a:solidFill>
                            <a:srgbClr val="800040"/>
                          </a:solidFill>
                          <a:latin typeface="font000000002cd217dc"/>
                          <a:cs typeface="font000000002cd217dc"/>
                        </a:rPr>
                        <a:t>OH</a:t>
                      </a:r>
                      <a:endParaRPr lang="zh-CN" altLang="en-US" dirty="0">
                        <a:latin typeface="Arial Unicode MS"/>
                        <a:cs typeface="Arial Unicode MS"/>
                      </a:endParaRPr>
                    </a:p>
                  </a:txBody>
                  <a:tcPr marL="0" marR="0" marT="165100" marB="0" anchor="b">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rowSpan="3" hMerge="1">
                  <a:txBody>
                    <a:bodyPr/>
                    <a:lstStyle/>
                    <a:p>
                      <a:endParaRPr sz="700">
                        <a:latin typeface="Times New Roman"/>
                        <a:cs typeface="Times New Roman"/>
                      </a:endParaRPr>
                    </a:p>
                  </a:txBody>
                  <a:tcPr marL="0" marR="0" marT="0" marB="0"/>
                </a:tc>
                <a:tc rowSpan="2" gridSpan="3">
                  <a:txBody>
                    <a:bodyPr/>
                    <a:lstStyle/>
                    <a:p>
                      <a:pPr marL="12700"/>
                      <a:r>
                        <a:rPr lang="zh-CN" altLang="en-US" sz="1100" dirty="0">
                          <a:solidFill>
                            <a:srgbClr val="004080"/>
                          </a:solidFill>
                          <a:latin typeface="font000000002cd217dc"/>
                          <a:cs typeface="font000000002cd217dc"/>
                        </a:rPr>
                        <a:t>H</a:t>
                      </a:r>
                      <a:r>
                        <a:rPr lang="zh-CN" altLang="en-US" sz="800" dirty="0">
                          <a:solidFill>
                            <a:srgbClr val="004080"/>
                          </a:solidFill>
                          <a:latin typeface="font000000002cd217dc"/>
                          <a:cs typeface="font000000002cd217dc"/>
                        </a:rPr>
                        <a:t>3</a:t>
                      </a:r>
                      <a:r>
                        <a:rPr lang="zh-CN" altLang="en-US" sz="1100" dirty="0">
                          <a:solidFill>
                            <a:srgbClr val="004080"/>
                          </a:solidFill>
                          <a:latin typeface="font000000002cd217dc"/>
                          <a:cs typeface="font000000002cd217dc"/>
                        </a:rPr>
                        <a:t>C</a:t>
                      </a:r>
                      <a:r>
                        <a:rPr lang="zh-CN" altLang="en-US" sz="100" dirty="0">
                          <a:latin typeface="Times New Roman"/>
                          <a:cs typeface="Times New Roman"/>
                        </a:rPr>
                        <a:t> </a:t>
                      </a:r>
                      <a:r>
                        <a:rPr lang="zh-CN" altLang="en-US" sz="1100" dirty="0">
                          <a:solidFill>
                            <a:srgbClr val="004080"/>
                          </a:solidFill>
                          <a:latin typeface="font000000002cd217dc"/>
                          <a:cs typeface="font000000002cd217dc"/>
                        </a:rPr>
                        <a:t>HO</a:t>
                      </a:r>
                      <a:r>
                        <a:rPr lang="zh-CN" altLang="en-US" sz="100" dirty="0">
                          <a:latin typeface="Times New Roman"/>
                          <a:cs typeface="Times New Roman"/>
                        </a:rPr>
                        <a:t> </a:t>
                      </a:r>
                      <a:r>
                        <a:rPr lang="zh-CN" altLang="en-US" sz="900" dirty="0">
                          <a:solidFill>
                            <a:srgbClr val="004080"/>
                          </a:solidFill>
                          <a:latin typeface="font000000002cd217dc"/>
                          <a:cs typeface="font000000002cd217dc"/>
                        </a:rPr>
                        <a:t>CH</a:t>
                      </a:r>
                      <a:r>
                        <a:rPr lang="zh-CN" altLang="en-US" sz="650" dirty="0">
                          <a:solidFill>
                            <a:srgbClr val="004080"/>
                          </a:solidFill>
                          <a:latin typeface="font000000002cd217dc"/>
                          <a:cs typeface="font000000002cd217dc"/>
                        </a:rPr>
                        <a:t>3</a:t>
                      </a:r>
                      <a:r>
                        <a:rPr lang="zh-CN" altLang="en-US" sz="1100" dirty="0">
                          <a:solidFill>
                            <a:srgbClr val="004080"/>
                          </a:solidFill>
                          <a:latin typeface="font000000002cd217dc"/>
                          <a:cs typeface="font000000002cd217dc"/>
                        </a:rPr>
                        <a:t>O</a:t>
                      </a:r>
                      <a:r>
                        <a:rPr lang="zh-CN" altLang="en-US" sz="100" dirty="0">
                          <a:latin typeface="Times New Roman"/>
                          <a:cs typeface="Times New Roman"/>
                        </a:rPr>
                        <a:t> </a:t>
                      </a:r>
                      <a:r>
                        <a:rPr lang="zh-CN" altLang="en-US" sz="1100" dirty="0">
                          <a:solidFill>
                            <a:srgbClr val="004080"/>
                          </a:solidFill>
                          <a:latin typeface="font000000002cd217dc"/>
                          <a:cs typeface="font000000002cd217dc"/>
                        </a:rPr>
                        <a:t>CH</a:t>
                      </a:r>
                      <a:r>
                        <a:rPr lang="zh-CN" altLang="en-US" sz="800" dirty="0">
                          <a:solidFill>
                            <a:srgbClr val="004080"/>
                          </a:solidFill>
                          <a:latin typeface="font000000002cd217dc"/>
                          <a:cs typeface="font000000002cd217dc"/>
                        </a:rPr>
                        <a:t>3</a:t>
                      </a:r>
                      <a:r>
                        <a:rPr lang="zh-CN" altLang="en-US" sz="1100" dirty="0">
                          <a:solidFill>
                            <a:srgbClr val="004080"/>
                          </a:solidFill>
                          <a:latin typeface="font000000002cd217dc"/>
                          <a:cs typeface="font000000002cd217dc"/>
                        </a:rPr>
                        <a:t>OH</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rowSpan="2" hMerge="1">
                  <a:txBody>
                    <a:bodyPr/>
                    <a:lstStyle/>
                    <a:p>
                      <a:endParaRPr sz="700">
                        <a:latin typeface="Times New Roman"/>
                        <a:cs typeface="Times New Roman"/>
                      </a:endParaRPr>
                    </a:p>
                  </a:txBody>
                  <a:tcPr marL="0" marR="0" marT="0" marB="0"/>
                </a:tc>
                <a:tc rowSpan="2" hMerge="1">
                  <a:txBody>
                    <a:bodyPr/>
                    <a:lstStyle/>
                    <a:p>
                      <a:endParaRPr sz="700">
                        <a:latin typeface="Times New Roman"/>
                        <a:cs typeface="Times New Roman"/>
                      </a:endParaRPr>
                    </a:p>
                  </a:txBody>
                  <a:tcPr marL="0" marR="0" marT="0" marB="0"/>
                </a:tc>
                <a:extLst>
                  <a:ext uri="{0D108BD9-81ED-4DB2-BD59-A6C34878D82A}">
                    <a16:rowId xmlns:a16="http://schemas.microsoft.com/office/drawing/2014/main" val="10000"/>
                  </a:ext>
                </a:extLst>
              </a:tr>
              <a:tr h="156405">
                <a:tc>
                  <a:txBody>
                    <a:bodyPr/>
                    <a:lstStyle/>
                    <a:p>
                      <a:endParaRPr sz="700">
                        <a:latin typeface="Times New Roman"/>
                        <a:cs typeface="Times New Roman"/>
                      </a:endParaRPr>
                    </a:p>
                  </a:txBody>
                  <a:tcPr marL="0" marR="0" marT="0" marB="0"/>
                </a:tc>
                <a:tc rowSpan="2">
                  <a:txBody>
                    <a:bodyPr/>
                    <a:lstStyle/>
                    <a:p>
                      <a:pPr marL="203200" algn="r"/>
                      <a:r>
                        <a:rPr lang="zh-CN" altLang="en-US" sz="1400" dirty="0">
                          <a:latin typeface="font000000002cd217dc"/>
                          <a:cs typeface="font000000002cd217dc"/>
                        </a:rPr>
                        <a:t>紫杉醇</a:t>
                      </a:r>
                      <a:endParaRPr lang="zh-CN" altLang="en-US" dirty="0">
                        <a:latin typeface="Arial Unicode MS"/>
                        <a:cs typeface="Arial Unicode MS"/>
                      </a:endParaRPr>
                    </a:p>
                    <a:p>
                      <a:pPr marL="203200" algn="r"/>
                      <a:r>
                        <a:rPr lang="zh-CN" altLang="en-US" sz="1100" dirty="0">
                          <a:solidFill>
                            <a:srgbClr val="800040"/>
                          </a:solidFill>
                          <a:latin typeface="font000000002cd217dc"/>
                          <a:cs typeface="font000000002cd217dc"/>
                        </a:rPr>
                        <a:t>Taxane</a:t>
                      </a:r>
                      <a:r>
                        <a:rPr lang="zh-CN" altLang="en-US" sz="100" dirty="0">
                          <a:latin typeface="Times New Roman"/>
                          <a:cs typeface="Times New Roman"/>
                        </a:rPr>
                        <a:t> </a:t>
                      </a:r>
                      <a:r>
                        <a:rPr lang="zh-CN" altLang="en-US" sz="1100" dirty="0">
                          <a:solidFill>
                            <a:srgbClr val="800040"/>
                          </a:solidFill>
                          <a:latin typeface="font000000002cd217dc"/>
                          <a:cs typeface="font000000002cd217dc"/>
                        </a:rPr>
                        <a:t>site</a:t>
                      </a:r>
                      <a:endParaRPr lang="zh-CN" altLang="en-US" dirty="0">
                        <a:latin typeface="Arial Unicode MS"/>
                        <a:cs typeface="Arial Unicode MS"/>
                      </a:endParaRPr>
                    </a:p>
                  </a:txBody>
                  <a:tcPr marL="0" marR="0" marT="12700" marB="0">
                    <a:lnR w="12700" cmpd="sng">
                      <a:noFill/>
                      <a:prstDash val="solid"/>
                    </a:lnR>
                    <a:lnB w="12700" cmpd="sng">
                      <a:noFill/>
                      <a:prstDash val="solid"/>
                    </a:lnB>
                    <a:lnBlToTr w="12700" cmpd="sng">
                      <a:noFill/>
                      <a:prstDash val="solid"/>
                    </a:lnBlToTr>
                  </a:tcPr>
                </a:tc>
                <a:tc>
                  <a:txBody>
                    <a:bodyPr/>
                    <a:lstStyle/>
                    <a:p>
                      <a:endParaRPr sz="700">
                        <a:latin typeface="Times New Roman"/>
                        <a:cs typeface="Times New Roman"/>
                      </a:endParaRPr>
                    </a:p>
                  </a:txBody>
                  <a:tcPr marL="0" marR="0" marT="0" marB="0">
                    <a:lnL>
                      <a:noFill/>
                    </a:lnL>
                    <a:lnT>
                      <a:noFill/>
                    </a:lnT>
                  </a:tcPr>
                </a:tc>
                <a:tc gridSpan="2" vMerge="1">
                  <a:txBody>
                    <a:bodyPr/>
                    <a:lstStyle/>
                    <a:p>
                      <a:endParaRPr sz="700">
                        <a:latin typeface="Times New Roman"/>
                        <a:cs typeface="Times New Roman"/>
                      </a:endParaRPr>
                    </a:p>
                  </a:txBody>
                  <a:tcPr marL="0" marR="0" marT="0" marB="0"/>
                </a:tc>
                <a:tc hMerge="1" vMerge="1">
                  <a:txBody>
                    <a:bodyPr/>
                    <a:lstStyle/>
                    <a:p>
                      <a:endParaRPr sz="700">
                        <a:latin typeface="Times New Roman"/>
                        <a:cs typeface="Times New Roman"/>
                      </a:endParaRPr>
                    </a:p>
                  </a:txBody>
                  <a:tcPr marL="0" marR="0" marT="0" marB="0"/>
                </a:tc>
                <a:tc gridSpan="3" vMerge="1">
                  <a:txBody>
                    <a:bodyPr/>
                    <a:lstStyle/>
                    <a:p>
                      <a:endParaRPr sz="700">
                        <a:latin typeface="Times New Roman"/>
                        <a:cs typeface="Times New Roman"/>
                      </a:endParaRPr>
                    </a:p>
                  </a:txBody>
                  <a:tcPr marL="0" marR="0" marT="0" marB="0"/>
                </a:tc>
                <a:tc hMerge="1" vMerge="1">
                  <a:txBody>
                    <a:bodyPr/>
                    <a:lstStyle/>
                    <a:p>
                      <a:endParaRPr sz="700">
                        <a:latin typeface="Times New Roman"/>
                        <a:cs typeface="Times New Roman"/>
                      </a:endParaRPr>
                    </a:p>
                  </a:txBody>
                  <a:tcPr marL="0" marR="0" marT="0" marB="0"/>
                </a:tc>
                <a:tc hMerge="1" vMerge="1">
                  <a:txBody>
                    <a:bodyPr/>
                    <a:lstStyle/>
                    <a:p>
                      <a:endParaRPr sz="700">
                        <a:latin typeface="Times New Roman"/>
                        <a:cs typeface="Times New Roman"/>
                      </a:endParaRPr>
                    </a:p>
                  </a:txBody>
                  <a:tcPr marL="0" marR="0" marT="0" marB="0"/>
                </a:tc>
                <a:extLst>
                  <a:ext uri="{0D108BD9-81ED-4DB2-BD59-A6C34878D82A}">
                    <a16:rowId xmlns:a16="http://schemas.microsoft.com/office/drawing/2014/main" val="10001"/>
                  </a:ext>
                </a:extLst>
              </a:tr>
              <a:tr h="361396">
                <a:tc>
                  <a:txBody>
                    <a:bodyPr/>
                    <a:lstStyle/>
                    <a:p>
                      <a:endParaRPr sz="700">
                        <a:latin typeface="Times New Roman"/>
                        <a:cs typeface="Times New Roman"/>
                      </a:endParaRPr>
                    </a:p>
                  </a:txBody>
                  <a:tcPr marL="0" marR="0" marT="0" marB="0"/>
                </a:tc>
                <a:tc vMerge="1">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tc>
                <a:tc gridSpan="2" vMerge="1">
                  <a:txBody>
                    <a:bodyPr/>
                    <a:lstStyle/>
                    <a:p>
                      <a:endParaRPr sz="700">
                        <a:latin typeface="Times New Roman"/>
                        <a:cs typeface="Times New Roman"/>
                      </a:endParaRPr>
                    </a:p>
                  </a:txBody>
                  <a:tcPr marL="0" marR="0" marT="0" marB="0"/>
                </a:tc>
                <a:tc hMerge="1" vMerge="1">
                  <a:txBody>
                    <a:bodyPr/>
                    <a:lstStyle/>
                    <a:p>
                      <a:endParaRPr sz="700">
                        <a:latin typeface="Times New Roman"/>
                        <a:cs typeface="Times New Roman"/>
                      </a:endParaRPr>
                    </a:p>
                  </a:txBody>
                  <a:tcPr marL="0" marR="0" marT="0" marB="0"/>
                </a:tc>
                <a:tc>
                  <a:txBody>
                    <a:bodyPr/>
                    <a:lstStyle/>
                    <a:p>
                      <a:pPr marL="12700"/>
                      <a:r>
                        <a:rPr lang="zh-CN" altLang="en-US" sz="1100" dirty="0">
                          <a:solidFill>
                            <a:srgbClr val="800040"/>
                          </a:solidFill>
                          <a:latin typeface="font000000002cd217dc"/>
                          <a:cs typeface="font000000002cd217dc"/>
                        </a:rPr>
                        <a:t>O</a:t>
                      </a:r>
                      <a:endParaRPr lang="zh-CN" altLang="en-US" dirty="0">
                        <a:latin typeface="Arial Unicode MS"/>
                        <a:cs typeface="Arial Unicode MS"/>
                      </a:endParaRPr>
                    </a:p>
                  </a:txBody>
                  <a:tcPr marL="0" marR="0" marT="63500" marB="0" anchor="b">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a:txBody>
                    <a:bodyPr/>
                    <a:lstStyle/>
                    <a:p>
                      <a:pPr marL="368300" algn="r"/>
                      <a:r>
                        <a:rPr lang="zh-CN" altLang="en-US" sz="900" dirty="0">
                          <a:solidFill>
                            <a:srgbClr val="004080"/>
                          </a:solidFill>
                          <a:latin typeface="font000000002cd217dc"/>
                          <a:cs typeface="font000000002cd217dc"/>
                        </a:rPr>
                        <a:t>CH</a:t>
                      </a:r>
                      <a:r>
                        <a:rPr lang="zh-CN" altLang="en-US" sz="650" dirty="0">
                          <a:solidFill>
                            <a:srgbClr val="004080"/>
                          </a:solidFill>
                          <a:latin typeface="font000000002cd217dc"/>
                          <a:cs typeface="font000000002cd217dc"/>
                        </a:rPr>
                        <a:t>3</a:t>
                      </a:r>
                      <a:endParaRPr lang="zh-CN" altLang="en-US" dirty="0">
                        <a:latin typeface="Arial Unicode MS"/>
                        <a:cs typeface="Arial Unicode MS"/>
                      </a:endParaRPr>
                    </a:p>
                    <a:p>
                      <a:pPr marL="368300" algn="r"/>
                      <a:r>
                        <a:rPr lang="zh-CN" altLang="en-US" sz="1100" dirty="0">
                          <a:solidFill>
                            <a:srgbClr val="004080"/>
                          </a:solidFill>
                          <a:latin typeface="font000000002cd217dc"/>
                          <a:cs typeface="font000000002cd217dc"/>
                        </a:rPr>
                        <a:t>H</a:t>
                      </a:r>
                      <a:endParaRPr lang="zh-CN" altLang="en-US" dirty="0">
                        <a:latin typeface="Arial Unicode MS"/>
                        <a:cs typeface="Arial Unicode MS"/>
                      </a:endParaRPr>
                    </a:p>
                  </a:txBody>
                  <a:tcPr marL="0" marR="0" marT="1270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a:txBody>
                    <a:bodyPr/>
                    <a:lstStyle/>
                    <a:p>
                      <a:pPr marL="12700"/>
                      <a:r>
                        <a:rPr lang="zh-CN" altLang="en-US" sz="1100" dirty="0">
                          <a:solidFill>
                            <a:srgbClr val="004080"/>
                          </a:solidFill>
                          <a:latin typeface="font000000002cd217dc"/>
                          <a:cs typeface="font000000002cd217dc"/>
                        </a:rPr>
                        <a:t>O</a:t>
                      </a:r>
                      <a:endParaRPr lang="zh-CN" altLang="en-US" dirty="0">
                        <a:latin typeface="Arial Unicode MS"/>
                        <a:cs typeface="Arial Unicode MS"/>
                      </a:endParaRPr>
                    </a:p>
                  </a:txBody>
                  <a:tcPr marL="0" marR="0" marT="139700" marB="0" anchor="b">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2"/>
                  </a:ext>
                </a:extLst>
              </a:tr>
              <a:tr h="586460">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lnT>
                      <a:noFill/>
                    </a:lnT>
                  </a:tcPr>
                </a:tc>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lnT>
                      <a:noFill/>
                    </a:lnT>
                  </a:tcPr>
                </a:tc>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lnT>
                      <a:noFill/>
                    </a:lnT>
                  </a:tcPr>
                </a:tc>
                <a:tc>
                  <a:txBody>
                    <a:bodyPr/>
                    <a:lstStyle/>
                    <a:p>
                      <a:pPr marL="25400"/>
                      <a:r>
                        <a:rPr lang="zh-CN" altLang="en-US" sz="1100" dirty="0">
                          <a:solidFill>
                            <a:srgbClr val="004080"/>
                          </a:solidFill>
                          <a:latin typeface="font000000002cd217dc"/>
                          <a:cs typeface="font000000002cd217dc"/>
                        </a:rPr>
                        <a:t>HO</a:t>
                      </a:r>
                      <a:r>
                        <a:rPr lang="zh-CN" altLang="en-US" sz="100" dirty="0">
                          <a:latin typeface="Times New Roman"/>
                          <a:cs typeface="Times New Roman"/>
                        </a:rPr>
                        <a:t> </a:t>
                      </a:r>
                      <a:r>
                        <a:rPr lang="zh-CN" altLang="en-US" sz="1100" dirty="0">
                          <a:solidFill>
                            <a:srgbClr val="004080"/>
                          </a:solidFill>
                          <a:latin typeface="font000000002cd217dc"/>
                          <a:cs typeface="font000000002cd217dc"/>
                        </a:rPr>
                        <a:t>AcO</a:t>
                      </a:r>
                      <a:endParaRPr lang="zh-CN" altLang="en-US" dirty="0">
                        <a:latin typeface="Arial Unicode MS"/>
                        <a:cs typeface="Arial Unicode MS"/>
                      </a:endParaRPr>
                    </a:p>
                    <a:p>
                      <a:pPr marL="25400"/>
                      <a:r>
                        <a:rPr lang="zh-CN" altLang="en-US" sz="1100" dirty="0">
                          <a:solidFill>
                            <a:srgbClr val="004080"/>
                          </a:solidFill>
                          <a:latin typeface="font000000002cd217dc"/>
                          <a:cs typeface="font000000002cd217dc"/>
                        </a:rPr>
                        <a:t>BzO</a:t>
                      </a:r>
                      <a:endParaRPr lang="zh-CN" altLang="en-US" dirty="0">
                        <a:latin typeface="Arial Unicode MS"/>
                        <a:cs typeface="Arial Unicode MS"/>
                      </a:endParaRPr>
                    </a:p>
                  </a:txBody>
                  <a:tcPr marL="0" marR="0" marT="12700" marB="0">
                    <a:lnR w="12700" cmpd="sng">
                      <a:noFill/>
                      <a:prstDash val="solid"/>
                    </a:lnR>
                    <a:lnT w="12700" cmpd="sng">
                      <a:noFill/>
                      <a:prstDash val="solid"/>
                    </a:lnT>
                    <a:lnB w="12700" cmpd="sng">
                      <a:noFill/>
                      <a:prstDash val="solid"/>
                    </a:lnB>
                    <a:lnBlToTr w="12700" cmpd="sng">
                      <a:noFill/>
                      <a:prstDash val="solid"/>
                    </a:lnBlToTr>
                  </a:tcPr>
                </a:tc>
                <a:tc>
                  <a:txBody>
                    <a:bodyPr/>
                    <a:lstStyle/>
                    <a:p>
                      <a:endParaRPr sz="700">
                        <a:latin typeface="Times New Roman"/>
                        <a:cs typeface="Times New Roman"/>
                      </a:endParaRPr>
                    </a:p>
                  </a:txBody>
                  <a:tcPr marL="0" marR="0" marT="0" marB="0">
                    <a:lnL>
                      <a:noFill/>
                    </a:lnL>
                    <a:lnT>
                      <a:noFill/>
                    </a:lnT>
                  </a:tcPr>
                </a:tc>
                <a:extLst>
                  <a:ext uri="{0D108BD9-81ED-4DB2-BD59-A6C34878D82A}">
                    <a16:rowId xmlns:a16="http://schemas.microsoft.com/office/drawing/2014/main" val="10003"/>
                  </a:ext>
                </a:extLst>
              </a:tr>
              <a:tr h="330892">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tc>
                <a:tc gridSpan="2">
                  <a:txBody>
                    <a:bodyPr/>
                    <a:lstStyle/>
                    <a:p>
                      <a:pPr marL="12700"/>
                      <a:r>
                        <a:rPr lang="zh-CN" altLang="en-US" sz="1100" dirty="0">
                          <a:solidFill>
                            <a:srgbClr val="800040"/>
                          </a:solidFill>
                          <a:latin typeface="font000000002cd217dc"/>
                          <a:cs typeface="font000000002cd217dc"/>
                        </a:rPr>
                        <a:t>GDP</a:t>
                      </a:r>
                      <a:r>
                        <a:rPr lang="zh-CN" altLang="en-US" sz="100" dirty="0">
                          <a:latin typeface="Times New Roman"/>
                          <a:cs typeface="Times New Roman"/>
                        </a:rPr>
                        <a:t> </a:t>
                      </a:r>
                      <a:r>
                        <a:rPr lang="zh-CN" altLang="en-US" sz="1100" dirty="0">
                          <a:solidFill>
                            <a:srgbClr val="800040"/>
                          </a:solidFill>
                          <a:latin typeface="font000000002cd217dc"/>
                          <a:cs typeface="font000000002cd217dc"/>
                        </a:rPr>
                        <a:t>Site</a:t>
                      </a:r>
                      <a:endParaRPr lang="zh-CN" altLang="en-US" dirty="0">
                        <a:latin typeface="Arial Unicode MS"/>
                        <a:cs typeface="Arial Unicode MS"/>
                      </a:endParaRPr>
                    </a:p>
                  </a:txBody>
                  <a:tcPr marL="0" marR="0" marT="12700" marB="0">
                    <a:lnR w="12700" cmpd="sng">
                      <a:noFill/>
                      <a:prstDash val="solid"/>
                    </a:lnR>
                    <a:lnB w="12700" cmpd="sng">
                      <a:noFill/>
                      <a:prstDash val="solid"/>
                    </a:lnB>
                    <a:lnBlToTr w="12700" cmpd="sng">
                      <a:noFill/>
                      <a:prstDash val="solid"/>
                    </a:lnBlToTr>
                  </a:tcPr>
                </a:tc>
                <a:tc hMerge="1">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lnL>
                      <a:noFill/>
                    </a:lnL>
                  </a:tcPr>
                </a:tc>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lnT>
                      <a:noFill/>
                    </a:lnT>
                  </a:tcPr>
                </a:tc>
                <a:tc>
                  <a:txBody>
                    <a:bodyPr/>
                    <a:lstStyle/>
                    <a:p>
                      <a:endParaRPr sz="700">
                        <a:latin typeface="Times New Roman"/>
                        <a:cs typeface="Times New Roman"/>
                      </a:endParaRPr>
                    </a:p>
                  </a:txBody>
                  <a:tcPr marL="0" marR="0" marT="0" marB="0"/>
                </a:tc>
                <a:extLst>
                  <a:ext uri="{0D108BD9-81ED-4DB2-BD59-A6C34878D82A}">
                    <a16:rowId xmlns:a16="http://schemas.microsoft.com/office/drawing/2014/main" val="10004"/>
                  </a:ext>
                </a:extLst>
              </a:tr>
              <a:tr h="193974">
                <a:tc>
                  <a:txBody>
                    <a:bodyPr/>
                    <a:lstStyle/>
                    <a:p>
                      <a:pPr marL="266700" algn="r"/>
                      <a:r>
                        <a:rPr lang="zh-CN" altLang="en-US" sz="1100" dirty="0">
                          <a:solidFill>
                            <a:srgbClr val="800040"/>
                          </a:solidFill>
                          <a:latin typeface="font000000002cd217dc"/>
                          <a:cs typeface="font000000002cd217dc"/>
                        </a:rPr>
                        <a:t>O</a:t>
                      </a:r>
                      <a:r>
                        <a:rPr lang="zh-CN" altLang="en-US" sz="100" dirty="0">
                          <a:latin typeface="Times New Roman"/>
                          <a:cs typeface="Times New Roman"/>
                        </a:rPr>
                        <a:t> </a:t>
                      </a:r>
                      <a:r>
                        <a:rPr lang="zh-CN" altLang="en-US" sz="1400" dirty="0">
                          <a:latin typeface="font000000002cd217dc"/>
                          <a:cs typeface="font000000002cd217dc"/>
                        </a:rPr>
                        <a:t>秋水仙碱</a:t>
                      </a:r>
                      <a:endParaRPr lang="zh-CN" altLang="en-US" dirty="0">
                        <a:latin typeface="Arial Unicode MS"/>
                        <a:cs typeface="Arial Unicode MS"/>
                      </a:endParaRPr>
                    </a:p>
                  </a:txBody>
                  <a:tcPr marL="0" marR="0" marT="12700" marB="0">
                    <a:lnL w="12700" cmpd="sng">
                      <a:noFill/>
                      <a:prstDash val="solid"/>
                    </a:lnL>
                    <a:lnR w="12700" cmpd="sng">
                      <a:noFill/>
                      <a:prstDash val="solid"/>
                    </a:lnR>
                    <a:lnB w="12700" cmpd="sng">
                      <a:noFill/>
                      <a:prstDash val="solid"/>
                    </a:lnB>
                    <a:lnBlToTr w="12700" cmpd="sng">
                      <a:noFill/>
                      <a:prstDash val="solid"/>
                    </a:lnBlToTr>
                  </a:tcPr>
                </a:tc>
                <a:tc>
                  <a:txBody>
                    <a:bodyPr/>
                    <a:lstStyle/>
                    <a:p>
                      <a:endParaRPr sz="700">
                        <a:latin typeface="Times New Roman"/>
                        <a:cs typeface="Times New Roman"/>
                      </a:endParaRPr>
                    </a:p>
                  </a:txBody>
                  <a:tcPr marL="0" marR="0" marT="0" marB="0">
                    <a:lnL>
                      <a:noFill/>
                    </a:lnL>
                  </a:tcPr>
                </a:tc>
                <a:tc>
                  <a:txBody>
                    <a:bodyPr/>
                    <a:lstStyle/>
                    <a:p>
                      <a:endParaRPr sz="700">
                        <a:latin typeface="Times New Roman"/>
                        <a:cs typeface="Times New Roman"/>
                      </a:endParaRPr>
                    </a:p>
                  </a:txBody>
                  <a:tcPr marL="0" marR="0" marT="0" marB="0">
                    <a:lnT>
                      <a:noFill/>
                    </a:lnT>
                  </a:tcPr>
                </a:tc>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tc>
                <a:extLst>
                  <a:ext uri="{0D108BD9-81ED-4DB2-BD59-A6C34878D82A}">
                    <a16:rowId xmlns:a16="http://schemas.microsoft.com/office/drawing/2014/main" val="10005"/>
                  </a:ext>
                </a:extLst>
              </a:tr>
              <a:tr h="498564">
                <a:tc>
                  <a:txBody>
                    <a:bodyPr/>
                    <a:lstStyle/>
                    <a:p>
                      <a:pPr marL="0"/>
                      <a:r>
                        <a:rPr lang="zh-CN" altLang="en-US" sz="1100" dirty="0">
                          <a:solidFill>
                            <a:srgbClr val="800040"/>
                          </a:solidFill>
                          <a:latin typeface="font000000002cd217dc"/>
                          <a:cs typeface="font000000002cd217dc"/>
                        </a:rPr>
                        <a:t>OCH</a:t>
                      </a:r>
                      <a:r>
                        <a:rPr lang="zh-CN" altLang="en-US" sz="800" dirty="0">
                          <a:solidFill>
                            <a:srgbClr val="800040"/>
                          </a:solidFill>
                          <a:latin typeface="font000000002cd217dc"/>
                          <a:cs typeface="font000000002cd217dc"/>
                        </a:rPr>
                        <a:t>3</a:t>
                      </a:r>
                      <a:endParaRPr lang="zh-CN" altLang="en-US" dirty="0">
                        <a:latin typeface="Arial Unicode MS"/>
                        <a:cs typeface="Arial Unicode MS"/>
                      </a:endParaRPr>
                    </a:p>
                  </a:txBody>
                  <a:tcPr marL="0" marR="0" marT="63500" marB="0" anchor="b">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a:txBody>
                    <a:bodyPr/>
                    <a:lstStyle/>
                    <a:p>
                      <a:pPr marL="12700"/>
                      <a:r>
                        <a:rPr lang="zh-CN" altLang="en-US" sz="1100" dirty="0">
                          <a:solidFill>
                            <a:srgbClr val="800040"/>
                          </a:solidFill>
                          <a:latin typeface="font000000002cd217dc"/>
                          <a:cs typeface="font000000002cd217dc"/>
                        </a:rPr>
                        <a:t>Vinca</a:t>
                      </a:r>
                      <a:r>
                        <a:rPr lang="zh-CN" altLang="en-US" sz="100" dirty="0">
                          <a:latin typeface="Times New Roman"/>
                          <a:cs typeface="Times New Roman"/>
                        </a:rPr>
                        <a:t> </a:t>
                      </a:r>
                      <a:r>
                        <a:rPr lang="zh-CN" altLang="en-US" sz="1100" dirty="0">
                          <a:solidFill>
                            <a:srgbClr val="800040"/>
                          </a:solidFill>
                          <a:latin typeface="font000000002cd217dc"/>
                          <a:cs typeface="font000000002cd217dc"/>
                        </a:rPr>
                        <a:t>domain</a:t>
                      </a:r>
                      <a:endParaRPr lang="zh-CN" altLang="en-US" dirty="0">
                        <a:latin typeface="Arial Unicode MS"/>
                        <a:cs typeface="Arial Unicode MS"/>
                      </a:endParaRPr>
                    </a:p>
                    <a:p>
                      <a:pPr marL="12700"/>
                      <a:r>
                        <a:rPr lang="zh-CN" altLang="en-US" sz="1400" dirty="0">
                          <a:latin typeface="font000000002cd217dc"/>
                          <a:cs typeface="font000000002cd217dc"/>
                        </a:rPr>
                        <a:t>长春碱</a:t>
                      </a:r>
                      <a:endParaRPr lang="zh-CN" altLang="en-US" dirty="0">
                        <a:latin typeface="Arial Unicode MS"/>
                        <a:cs typeface="Arial Unicode MS"/>
                      </a:endParaRPr>
                    </a:p>
                  </a:txBody>
                  <a:tcPr marL="0" marR="0" marT="88900" marB="0" anchor="b">
                    <a:lnL w="12700" cmpd="sng">
                      <a:noFill/>
                      <a:prstDash val="solid"/>
                    </a:lnL>
                    <a:lnR w="12700" cmpd="sng">
                      <a:noFill/>
                      <a:prstDash val="solid"/>
                    </a:lnR>
                    <a:lnB w="12700" cmpd="sng">
                      <a:noFill/>
                      <a:prstDash val="solid"/>
                    </a:lnB>
                    <a:lnBlToTr w="12700" cmpd="sng">
                      <a:noFill/>
                      <a:prstDash val="solid"/>
                    </a:lnBlToTr>
                  </a:tcPr>
                </a:tc>
                <a:tc>
                  <a:txBody>
                    <a:bodyPr/>
                    <a:lstStyle/>
                    <a:p>
                      <a:endParaRPr sz="700">
                        <a:latin typeface="Times New Roman"/>
                        <a:cs typeface="Times New Roman"/>
                      </a:endParaRPr>
                    </a:p>
                  </a:txBody>
                  <a:tcPr marL="0" marR="0" marT="0" marB="0">
                    <a:lnL>
                      <a:noFill/>
                    </a:lnL>
                  </a:tcPr>
                </a:tc>
                <a:tc>
                  <a:txBody>
                    <a:bodyPr/>
                    <a:lstStyle/>
                    <a:p>
                      <a:endParaRPr sz="700">
                        <a:latin typeface="Times New Roman"/>
                        <a:cs typeface="Times New Roman"/>
                      </a:endParaRPr>
                    </a:p>
                  </a:txBody>
                  <a:tcPr marL="0" marR="0" marT="0" marB="0"/>
                </a:tc>
                <a:tc gridSpan="2">
                  <a:txBody>
                    <a:bodyPr/>
                    <a:lstStyle/>
                    <a:p>
                      <a:pPr marL="12700"/>
                      <a:r>
                        <a:rPr lang="zh-CN" altLang="en-US" sz="1100" dirty="0">
                          <a:solidFill>
                            <a:srgbClr val="800040"/>
                          </a:solidFill>
                          <a:latin typeface="font000000002cd217dc"/>
                          <a:cs typeface="font000000002cd217dc"/>
                        </a:rPr>
                        <a:t>N</a:t>
                      </a:r>
                      <a:endParaRPr lang="zh-CN" altLang="en-US" dirty="0">
                        <a:latin typeface="Arial Unicode MS"/>
                        <a:cs typeface="Arial Unicode MS"/>
                      </a:endParaRPr>
                    </a:p>
                  </a:txBody>
                  <a:tcPr marL="0" marR="0" marT="177800" marB="0" anchor="b">
                    <a:lnR w="12700" cmpd="sng">
                      <a:noFill/>
                      <a:prstDash val="solid"/>
                    </a:lnR>
                    <a:lnB w="12700" cmpd="sng">
                      <a:noFill/>
                      <a:prstDash val="solid"/>
                    </a:lnB>
                    <a:lnBlToTr w="12700" cmpd="sng">
                      <a:noFill/>
                      <a:prstDash val="solid"/>
                    </a:lnBlToTr>
                  </a:tcPr>
                </a:tc>
                <a:tc hMerge="1">
                  <a:txBody>
                    <a:bodyPr/>
                    <a:lstStyle/>
                    <a:p>
                      <a:endParaRPr sz="700">
                        <a:latin typeface="Times New Roman"/>
                        <a:cs typeface="Times New Roman"/>
                      </a:endParaRPr>
                    </a:p>
                  </a:txBody>
                  <a:tcPr marL="0" marR="0" marT="0" marB="0"/>
                </a:tc>
                <a:tc>
                  <a:txBody>
                    <a:bodyPr/>
                    <a:lstStyle/>
                    <a:p>
                      <a:pPr marL="12700"/>
                      <a:r>
                        <a:rPr lang="zh-CN" altLang="en-US" sz="1100" dirty="0">
                          <a:solidFill>
                            <a:srgbClr val="800040"/>
                          </a:solidFill>
                          <a:latin typeface="font000000002cd217dc"/>
                          <a:cs typeface="font000000002cd217dc"/>
                        </a:rPr>
                        <a:t>OH</a:t>
                      </a:r>
                      <a:endParaRPr lang="zh-CN" altLang="en-US" dirty="0">
                        <a:latin typeface="Arial Unicode MS"/>
                        <a:cs typeface="Arial Unicode MS"/>
                      </a:endParaRPr>
                    </a:p>
                    <a:p>
                      <a:pPr marL="12700"/>
                      <a:r>
                        <a:rPr lang="zh-CN" altLang="en-US" sz="1100" dirty="0">
                          <a:solidFill>
                            <a:srgbClr val="800040"/>
                          </a:solidFill>
                          <a:latin typeface="font000000002cd217dc"/>
                          <a:cs typeface="font000000002cd217dc"/>
                        </a:rPr>
                        <a:t>CH</a:t>
                      </a:r>
                      <a:r>
                        <a:rPr lang="zh-CN" altLang="en-US" sz="800" dirty="0">
                          <a:solidFill>
                            <a:srgbClr val="800040"/>
                          </a:solidFill>
                          <a:latin typeface="font000000002cd217dc"/>
                          <a:cs typeface="font000000002cd217dc"/>
                        </a:rPr>
                        <a:t>3</a:t>
                      </a:r>
                      <a:endParaRPr lang="zh-CN" altLang="en-US" dirty="0">
                        <a:latin typeface="Arial Unicode MS"/>
                        <a:cs typeface="Arial Unicode MS"/>
                      </a:endParaRPr>
                    </a:p>
                  </a:txBody>
                  <a:tcPr marL="0" marR="0" marT="12700" marB="0">
                    <a:lnL w="12700" cmpd="sng">
                      <a:noFill/>
                      <a:prstDash val="solid"/>
                    </a:lnL>
                    <a:lnR w="12700" cmpd="sng">
                      <a:noFill/>
                      <a:prstDash val="solid"/>
                    </a:lnR>
                    <a:lnB w="12700" cmpd="sng">
                      <a:noFill/>
                      <a:prstDash val="solid"/>
                    </a:lnB>
                    <a:lnBlToTr w="12700" cmpd="sng">
                      <a:noFill/>
                      <a:prstDash val="solid"/>
                    </a:lnBlToTr>
                  </a:tcPr>
                </a:tc>
                <a:tc>
                  <a:txBody>
                    <a:bodyPr/>
                    <a:lstStyle/>
                    <a:p>
                      <a:endParaRPr sz="700">
                        <a:latin typeface="Times New Roman"/>
                        <a:cs typeface="Times New Roman"/>
                      </a:endParaRPr>
                    </a:p>
                  </a:txBody>
                  <a:tcPr marL="0" marR="0" marT="0" marB="0">
                    <a:lnL>
                      <a:noFill/>
                    </a:lnL>
                  </a:tcPr>
                </a:tc>
                <a:extLst>
                  <a:ext uri="{0D108BD9-81ED-4DB2-BD59-A6C34878D82A}">
                    <a16:rowId xmlns:a16="http://schemas.microsoft.com/office/drawing/2014/main" val="10006"/>
                  </a:ext>
                </a:extLst>
              </a:tr>
              <a:tr h="1016883">
                <a:tc>
                  <a:txBody>
                    <a:bodyPr/>
                    <a:lstStyle/>
                    <a:p>
                      <a:endParaRPr sz="700">
                        <a:latin typeface="Times New Roman"/>
                        <a:cs typeface="Times New Roman"/>
                      </a:endParaRPr>
                    </a:p>
                  </a:txBody>
                  <a:tcPr marL="0" marR="0" marT="0" marB="0">
                    <a:lnT>
                      <a:noFill/>
                    </a:lnT>
                  </a:tcPr>
                </a:tc>
                <a:tc>
                  <a:txBody>
                    <a:bodyPr/>
                    <a:lstStyle/>
                    <a:p>
                      <a:endParaRPr sz="700">
                        <a:latin typeface="Times New Roman"/>
                        <a:cs typeface="Times New Roman"/>
                      </a:endParaRPr>
                    </a:p>
                  </a:txBody>
                  <a:tcPr marL="0" marR="0" marT="0" marB="0">
                    <a:lnT>
                      <a:noFill/>
                    </a:lnT>
                  </a:tcPr>
                </a:tc>
                <a:tc gridSpan="2">
                  <a:txBody>
                    <a:bodyPr/>
                    <a:lstStyle/>
                    <a:p>
                      <a:pPr marL="38100"/>
                      <a:r>
                        <a:rPr lang="zh-CN" altLang="en-US" sz="1100" dirty="0">
                          <a:solidFill>
                            <a:srgbClr val="800040"/>
                          </a:solidFill>
                          <a:latin typeface="font000000002cd217dc"/>
                          <a:cs typeface="font000000002cd217dc"/>
                        </a:rPr>
                        <a:t>N</a:t>
                      </a:r>
                      <a:endParaRPr lang="zh-CN" altLang="en-US" dirty="0">
                        <a:latin typeface="Arial Unicode MS"/>
                        <a:cs typeface="Arial Unicode MS"/>
                      </a:endParaRPr>
                    </a:p>
                    <a:p>
                      <a:pPr marL="38100"/>
                      <a:r>
                        <a:rPr lang="zh-CN" altLang="en-US" sz="1100" dirty="0">
                          <a:solidFill>
                            <a:srgbClr val="800040"/>
                          </a:solidFill>
                          <a:latin typeface="font000000002cd217dc"/>
                          <a:cs typeface="font000000002cd217dc"/>
                        </a:rPr>
                        <a:t>H</a:t>
                      </a:r>
                      <a:endParaRPr lang="zh-CN" altLang="en-US" dirty="0">
                        <a:latin typeface="Arial Unicode MS"/>
                        <a:cs typeface="Arial Unicode MS"/>
                      </a:endParaRPr>
                    </a:p>
                    <a:p>
                      <a:pPr marL="38100"/>
                      <a:r>
                        <a:rPr lang="zh-CN" altLang="en-US" sz="1100" dirty="0">
                          <a:solidFill>
                            <a:srgbClr val="004080"/>
                          </a:solidFill>
                          <a:latin typeface="font000000002cd217dc"/>
                          <a:cs typeface="font000000002cd217dc"/>
                        </a:rPr>
                        <a:t>H</a:t>
                      </a:r>
                      <a:r>
                        <a:rPr lang="zh-CN" altLang="en-US" sz="800" dirty="0">
                          <a:solidFill>
                            <a:srgbClr val="004080"/>
                          </a:solidFill>
                          <a:latin typeface="font000000002cd217dc"/>
                          <a:cs typeface="font000000002cd217dc"/>
                        </a:rPr>
                        <a:t>3</a:t>
                      </a:r>
                      <a:r>
                        <a:rPr lang="zh-CN" altLang="en-US" sz="1100" dirty="0">
                          <a:solidFill>
                            <a:srgbClr val="004080"/>
                          </a:solidFill>
                          <a:latin typeface="font000000002cd217dc"/>
                          <a:cs typeface="font000000002cd217dc"/>
                        </a:rPr>
                        <a:t>COOC</a:t>
                      </a:r>
                      <a:endParaRPr lang="zh-CN" altLang="en-US" dirty="0">
                        <a:latin typeface="Arial Unicode MS"/>
                        <a:cs typeface="Arial Unicode MS"/>
                      </a:endParaRPr>
                    </a:p>
                    <a:p>
                      <a:pPr marL="38100"/>
                      <a:r>
                        <a:rPr lang="zh-CN" altLang="en-US" sz="1100" dirty="0">
                          <a:solidFill>
                            <a:srgbClr val="004080"/>
                          </a:solidFill>
                          <a:latin typeface="font000000002cd217dc"/>
                          <a:cs typeface="font000000002cd217dc"/>
                        </a:rPr>
                        <a:t>H</a:t>
                      </a:r>
                      <a:r>
                        <a:rPr lang="zh-CN" altLang="en-US" sz="800" dirty="0">
                          <a:solidFill>
                            <a:srgbClr val="004080"/>
                          </a:solidFill>
                          <a:latin typeface="font000000002cd217dc"/>
                          <a:cs typeface="font000000002cd217dc"/>
                        </a:rPr>
                        <a:t>3</a:t>
                      </a:r>
                      <a:r>
                        <a:rPr lang="zh-CN" altLang="en-US" sz="1100" dirty="0">
                          <a:solidFill>
                            <a:srgbClr val="004080"/>
                          </a:solidFill>
                          <a:latin typeface="font000000002cd217dc"/>
                          <a:cs typeface="font000000002cd217dc"/>
                        </a:rPr>
                        <a:t>CO</a:t>
                      </a:r>
                      <a:endParaRPr lang="zh-CN" altLang="en-US" dirty="0">
                        <a:latin typeface="Arial Unicode MS"/>
                        <a:cs typeface="Arial Unicode MS"/>
                      </a:endParaRPr>
                    </a:p>
                  </a:txBody>
                  <a:tcPr marL="0" marR="0" marT="12700" marB="0">
                    <a:lnR w="12700" cmpd="sng">
                      <a:noFill/>
                      <a:prstDash val="solid"/>
                    </a:lnR>
                    <a:lnB w="12700" cmpd="sng">
                      <a:noFill/>
                      <a:prstDash val="solid"/>
                    </a:lnB>
                    <a:lnBlToTr w="12700" cmpd="sng">
                      <a:noFill/>
                      <a:prstDash val="solid"/>
                    </a:lnBlToTr>
                  </a:tcPr>
                </a:tc>
                <a:tc hMerge="1">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lnL>
                      <a:noFill/>
                    </a:lnL>
                    <a:lnT>
                      <a:noFill/>
                    </a:lnT>
                  </a:tcPr>
                </a:tc>
                <a:tc gridSpan="2">
                  <a:txBody>
                    <a:bodyPr/>
                    <a:lstStyle/>
                    <a:p>
                      <a:pPr marL="50800"/>
                      <a:r>
                        <a:rPr lang="zh-CN" altLang="en-US" sz="1100" dirty="0">
                          <a:solidFill>
                            <a:srgbClr val="004080"/>
                          </a:solidFill>
                          <a:latin typeface="font000000002cd217dc"/>
                          <a:cs typeface="font000000002cd217dc"/>
                        </a:rPr>
                        <a:t>N</a:t>
                      </a:r>
                      <a:endParaRPr lang="zh-CN" altLang="en-US" dirty="0">
                        <a:latin typeface="Arial Unicode MS"/>
                        <a:cs typeface="Arial Unicode MS"/>
                      </a:endParaRPr>
                    </a:p>
                    <a:p>
                      <a:pPr marL="50800"/>
                      <a:r>
                        <a:rPr lang="zh-CN" altLang="en-US" sz="1100" dirty="0">
                          <a:solidFill>
                            <a:srgbClr val="004080"/>
                          </a:solidFill>
                          <a:latin typeface="font000000002cd217dc"/>
                          <a:cs typeface="font000000002cd217dc"/>
                        </a:rPr>
                        <a:t>CH</a:t>
                      </a:r>
                      <a:r>
                        <a:rPr lang="zh-CN" altLang="en-US" sz="800" dirty="0">
                          <a:solidFill>
                            <a:srgbClr val="004080"/>
                          </a:solidFill>
                          <a:latin typeface="font000000002cd217dc"/>
                          <a:cs typeface="font000000002cd217dc"/>
                        </a:rPr>
                        <a:t>3</a:t>
                      </a:r>
                      <a:endParaRPr lang="zh-CN" altLang="en-US" dirty="0">
                        <a:latin typeface="Arial Unicode MS"/>
                        <a:cs typeface="Arial Unicode MS"/>
                      </a:endParaRPr>
                    </a:p>
                    <a:p>
                      <a:pPr marL="50800"/>
                      <a:r>
                        <a:rPr lang="zh-CN" altLang="en-US" sz="1100" dirty="0">
                          <a:solidFill>
                            <a:srgbClr val="004080"/>
                          </a:solidFill>
                          <a:latin typeface="font000000002cd217dc"/>
                          <a:cs typeface="font000000002cd217dc"/>
                        </a:rPr>
                        <a:t>N</a:t>
                      </a:r>
                      <a:r>
                        <a:rPr lang="zh-CN" altLang="en-US" sz="100" dirty="0">
                          <a:latin typeface="Times New Roman"/>
                          <a:cs typeface="Times New Roman"/>
                        </a:rPr>
                        <a:t> </a:t>
                      </a:r>
                      <a:r>
                        <a:rPr lang="zh-CN" altLang="en-US" sz="1100" dirty="0">
                          <a:solidFill>
                            <a:srgbClr val="004080"/>
                          </a:solidFill>
                          <a:latin typeface="font000000002cd217dc"/>
                          <a:cs typeface="font000000002cd217dc"/>
                        </a:rPr>
                        <a:t>OAc</a:t>
                      </a:r>
                      <a:endParaRPr lang="zh-CN" altLang="en-US" dirty="0">
                        <a:latin typeface="Arial Unicode MS"/>
                        <a:cs typeface="Arial Unicode MS"/>
                      </a:endParaRPr>
                    </a:p>
                    <a:p>
                      <a:pPr marL="50800"/>
                      <a:r>
                        <a:rPr lang="zh-CN" altLang="en-US" sz="1100" dirty="0">
                          <a:solidFill>
                            <a:srgbClr val="004080"/>
                          </a:solidFill>
                          <a:latin typeface="font000000002cd217dc"/>
                          <a:cs typeface="font000000002cd217dc"/>
                        </a:rPr>
                        <a:t>H</a:t>
                      </a:r>
                      <a:r>
                        <a:rPr lang="zh-CN" altLang="en-US" sz="100" dirty="0">
                          <a:latin typeface="Times New Roman"/>
                          <a:cs typeface="Times New Roman"/>
                        </a:rPr>
                        <a:t> </a:t>
                      </a:r>
                      <a:r>
                        <a:rPr lang="zh-CN" altLang="en-US" sz="1100" dirty="0">
                          <a:solidFill>
                            <a:srgbClr val="004080"/>
                          </a:solidFill>
                          <a:latin typeface="font000000002cd217dc"/>
                          <a:cs typeface="font000000002cd217dc"/>
                        </a:rPr>
                        <a:t>OH</a:t>
                      </a:r>
                      <a:endParaRPr lang="zh-CN" altLang="en-US" dirty="0">
                        <a:latin typeface="Arial Unicode MS"/>
                        <a:cs typeface="Arial Unicode MS"/>
                      </a:endParaRPr>
                    </a:p>
                    <a:p>
                      <a:pPr marL="50800"/>
                      <a:r>
                        <a:rPr lang="zh-CN" altLang="en-US" sz="1100" dirty="0">
                          <a:solidFill>
                            <a:srgbClr val="004080"/>
                          </a:solidFill>
                          <a:latin typeface="font000000002cd217dc"/>
                          <a:cs typeface="font000000002cd217dc"/>
                        </a:rPr>
                        <a:t>CH</a:t>
                      </a:r>
                      <a:r>
                        <a:rPr lang="zh-CN" altLang="en-US" sz="800" dirty="0">
                          <a:solidFill>
                            <a:srgbClr val="004080"/>
                          </a:solidFill>
                          <a:latin typeface="font000000002cd217dc"/>
                          <a:cs typeface="font000000002cd217dc"/>
                        </a:rPr>
                        <a:t>3</a:t>
                      </a:r>
                      <a:r>
                        <a:rPr lang="zh-CN" altLang="en-US" sz="100" dirty="0">
                          <a:latin typeface="Times New Roman"/>
                          <a:cs typeface="Times New Roman"/>
                        </a:rPr>
                        <a:t> </a:t>
                      </a:r>
                      <a:r>
                        <a:rPr lang="zh-CN" altLang="en-US" sz="1100" dirty="0">
                          <a:solidFill>
                            <a:srgbClr val="004080"/>
                          </a:solidFill>
                          <a:latin typeface="font000000002cd217dc"/>
                          <a:cs typeface="font000000002cd217dc"/>
                        </a:rPr>
                        <a:t>COOCH</a:t>
                      </a:r>
                      <a:r>
                        <a:rPr lang="zh-CN" altLang="en-US" sz="800" dirty="0">
                          <a:solidFill>
                            <a:srgbClr val="004080"/>
                          </a:solidFill>
                          <a:latin typeface="font000000002cd217dc"/>
                          <a:cs typeface="font000000002cd217dc"/>
                        </a:rPr>
                        <a:t>3</a:t>
                      </a:r>
                      <a:endParaRPr lang="zh-CN" altLang="en-US" dirty="0">
                        <a:latin typeface="Arial Unicode MS"/>
                        <a:cs typeface="Arial Unicode MS"/>
                      </a:endParaRPr>
                    </a:p>
                  </a:txBody>
                  <a:tcPr marL="0" marR="0" marT="114300" marB="0" anchor="b">
                    <a:lnR w="12700" cmpd="sng">
                      <a:noFill/>
                      <a:prstDash val="solid"/>
                    </a:lnR>
                    <a:lnT w="12700" cmpd="sng">
                      <a:noFill/>
                      <a:prstDash val="solid"/>
                    </a:lnT>
                    <a:lnB w="12700" cmpd="sng">
                      <a:noFill/>
                      <a:prstDash val="solid"/>
                    </a:lnB>
                    <a:lnBlToTr w="12700" cmpd="sng">
                      <a:noFill/>
                      <a:prstDash val="solid"/>
                    </a:lnBlToTr>
                  </a:tcPr>
                </a:tc>
                <a:tc hMerge="1">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lnL>
                      <a:noFill/>
                    </a:lnL>
                  </a:tcPr>
                </a:tc>
                <a:extLst>
                  <a:ext uri="{0D108BD9-81ED-4DB2-BD59-A6C34878D82A}">
                    <a16:rowId xmlns:a16="http://schemas.microsoft.com/office/drawing/2014/main" val="10007"/>
                  </a:ext>
                </a:extLst>
              </a:tr>
            </a:tbl>
          </a:graphicData>
        </a:graphic>
      </p:graphicFrame>
      <p:pic>
        <p:nvPicPr>
          <p:cNvPr id="2" name="Picture 3"/>
          <p:cNvPicPr>
            <a:picLocks/>
          </p:cNvPicPr>
          <p:nvPr/>
        </p:nvPicPr>
        <p:blipFill>
          <a:blip r:embed="rId2" cstate="print"/>
          <a:srcRect/>
          <a:stretch>
            <a:fillRect/>
          </a:stretch>
        </p:blipFill>
        <p:spPr bwMode="auto">
          <a:xfrm>
            <a:off x="0" y="0"/>
            <a:ext cx="9144000" cy="5143500"/>
          </a:xfrm>
          <a:prstGeom prst="rect">
            <a:avLst/>
          </a:prstGeom>
          <a:noFill/>
        </p:spPr>
      </p:pic>
      <p:sp>
        <p:nvSpPr>
          <p:cNvPr id="4" name="TextBox 1"/>
          <p:cNvSpPr txBox="1"/>
          <p:nvPr/>
        </p:nvSpPr>
        <p:spPr>
          <a:xfrm>
            <a:off x="1280795" y="415408"/>
            <a:ext cx="3992245" cy="318135"/>
          </a:xfrm>
          <a:prstGeom prst="rect">
            <a:avLst/>
          </a:prstGeom>
          <a:noFill/>
        </p:spPr>
        <p:txBody>
          <a:bodyPr wrap="square" lIns="0" tIns="0" rIns="0" bIns="0" rtlCol="0">
            <a:spAutoFit/>
          </a:bodyPr>
          <a:lstStyle/>
          <a:p>
            <a:pPr>
              <a:lnSpc>
                <a:spcPts val="2005"/>
              </a:lnSpc>
              <a:spcBef>
                <a:spcPts val="0"/>
              </a:spcBef>
            </a:pPr>
            <a:r>
              <a:rPr sz="2005" b="0" i="0" dirty="0">
                <a:solidFill>
                  <a:srgbClr val="000000"/>
                </a:solidFill>
                <a:latin typeface="font000000002cd217dc"/>
                <a:cs typeface="font000000002cd217dc"/>
              </a:rPr>
              <a:t>GDP结合部位周围三种结合口袋</a:t>
            </a:r>
          </a:p>
        </p:txBody>
      </p:sp>
      <p:sp>
        <p:nvSpPr>
          <p:cNvPr id="5" name="TextBox 1"/>
          <p:cNvSpPr txBox="1"/>
          <p:nvPr/>
        </p:nvSpPr>
        <p:spPr>
          <a:xfrm>
            <a:off x="1497800" y="1919478"/>
            <a:ext cx="1032992" cy="701148"/>
          </a:xfrm>
          <a:prstGeom prst="rect">
            <a:avLst/>
          </a:prstGeom>
          <a:noFill/>
        </p:spPr>
        <p:txBody>
          <a:bodyPr wrap="square" lIns="0" tIns="0" rIns="0" bIns="0" rtlCol="0">
            <a:spAutoFit/>
          </a:bodyPr>
          <a:lstStyle/>
          <a:p>
            <a:pPr>
              <a:lnSpc>
                <a:spcPts val="1053"/>
              </a:lnSpc>
              <a:spcBef>
                <a:spcPts val="0"/>
              </a:spcBef>
            </a:pPr>
            <a:r>
              <a:rPr sz="1100" b="0" i="0" dirty="0">
                <a:solidFill>
                  <a:srgbClr val="0000FF"/>
                </a:solidFill>
                <a:latin typeface="font000000002cd217dc"/>
                <a:cs typeface="font000000002cd217dc"/>
              </a:rPr>
              <a:t>H</a:t>
            </a:r>
            <a:r>
              <a:rPr sz="814" b="0" i="0" dirty="0">
                <a:solidFill>
                  <a:srgbClr val="0000FF"/>
                </a:solidFill>
                <a:latin typeface="font000000002cd217dc"/>
                <a:cs typeface="font000000002cd217dc"/>
              </a:rPr>
              <a:t>3</a:t>
            </a:r>
            <a:r>
              <a:rPr sz="1100" b="0" i="0" dirty="0">
                <a:solidFill>
                  <a:srgbClr val="0000FF"/>
                </a:solidFill>
                <a:latin typeface="font000000002cd217dc"/>
                <a:cs typeface="font000000002cd217dc"/>
              </a:rPr>
              <a:t>CO</a:t>
            </a:r>
          </a:p>
          <a:p>
            <a:pPr>
              <a:lnSpc>
                <a:spcPts val="1053"/>
              </a:lnSpc>
              <a:spcBef>
                <a:spcPts val="1592"/>
              </a:spcBef>
            </a:pPr>
            <a:r>
              <a:rPr sz="1100" b="0" i="0" dirty="0">
                <a:solidFill>
                  <a:srgbClr val="0000FF"/>
                </a:solidFill>
                <a:latin typeface="font000000002cd217dc"/>
                <a:cs typeface="font000000002cd217dc"/>
              </a:rPr>
              <a:t>H</a:t>
            </a:r>
            <a:r>
              <a:rPr sz="814" b="0" i="0" dirty="0">
                <a:solidFill>
                  <a:srgbClr val="0000FF"/>
                </a:solidFill>
                <a:latin typeface="font000000002cd217dc"/>
                <a:cs typeface="font000000002cd217dc"/>
              </a:rPr>
              <a:t>3</a:t>
            </a:r>
            <a:r>
              <a:rPr sz="1100" b="0" i="0" dirty="0">
                <a:solidFill>
                  <a:srgbClr val="0000FF"/>
                </a:solidFill>
                <a:latin typeface="font000000002cd217dc"/>
                <a:cs typeface="font000000002cd217dc"/>
              </a:rPr>
              <a:t>CO</a:t>
            </a:r>
          </a:p>
          <a:p>
            <a:pPr marL="282854">
              <a:lnSpc>
                <a:spcPts val="1323"/>
              </a:lnSpc>
              <a:spcBef>
                <a:spcPts val="0"/>
              </a:spcBef>
            </a:pPr>
            <a:r>
              <a:rPr sz="1100" b="0" i="0" dirty="0">
                <a:solidFill>
                  <a:srgbClr val="0000FF"/>
                </a:solidFill>
                <a:latin typeface="font000000002cd217dc"/>
                <a:cs typeface="font000000002cd217dc"/>
              </a:rPr>
              <a:t>H</a:t>
            </a:r>
            <a:r>
              <a:rPr sz="814" b="0" i="0" dirty="0">
                <a:solidFill>
                  <a:srgbClr val="0000FF"/>
                </a:solidFill>
                <a:latin typeface="font000000002cd217dc"/>
                <a:cs typeface="font000000002cd217dc"/>
              </a:rPr>
              <a:t>3</a:t>
            </a:r>
            <a:r>
              <a:rPr sz="1100" b="0" i="0" dirty="0">
                <a:solidFill>
                  <a:srgbClr val="0000FF"/>
                </a:solidFill>
                <a:latin typeface="font000000002cd217dc"/>
                <a:cs typeface="font000000002cd217dc"/>
              </a:rPr>
              <a:t>CO</a:t>
            </a:r>
          </a:p>
        </p:txBody>
      </p:sp>
      <p:sp>
        <p:nvSpPr>
          <p:cNvPr id="6" name="TextBox 1"/>
          <p:cNvSpPr txBox="1"/>
          <p:nvPr/>
        </p:nvSpPr>
        <p:spPr>
          <a:xfrm>
            <a:off x="2686634" y="1887563"/>
            <a:ext cx="1436066" cy="618681"/>
          </a:xfrm>
          <a:prstGeom prst="rect">
            <a:avLst/>
          </a:prstGeom>
          <a:noFill/>
        </p:spPr>
        <p:txBody>
          <a:bodyPr wrap="square" lIns="0" tIns="0" rIns="0" bIns="0" rtlCol="0">
            <a:spAutoFit/>
          </a:bodyPr>
          <a:lstStyle/>
          <a:p>
            <a:pPr marL="26607">
              <a:lnSpc>
                <a:spcPts val="800"/>
              </a:lnSpc>
              <a:spcBef>
                <a:spcPts val="0"/>
              </a:spcBef>
            </a:pPr>
            <a:r>
              <a:rPr sz="1100" b="0" i="0" dirty="0">
                <a:solidFill>
                  <a:srgbClr val="008000"/>
                </a:solidFill>
                <a:latin typeface="font000000002cd217dc"/>
                <a:cs typeface="font000000002cd217dc"/>
              </a:rPr>
              <a:t>H</a:t>
            </a:r>
          </a:p>
          <a:p>
            <a:pPr marL="26607">
              <a:lnSpc>
                <a:spcPts val="1166"/>
              </a:lnSpc>
              <a:spcBef>
                <a:spcPts val="0"/>
              </a:spcBef>
            </a:pPr>
            <a:r>
              <a:rPr sz="1100" b="0" i="0" dirty="0">
                <a:solidFill>
                  <a:srgbClr val="008000"/>
                </a:solidFill>
                <a:latin typeface="font000000002cd217dc"/>
                <a:cs typeface="font000000002cd217dc"/>
              </a:rPr>
              <a:t>N</a:t>
            </a:r>
            <a:r>
              <a:rPr sz="1100" b="0" i="0" dirty="0">
                <a:solidFill>
                  <a:srgbClr val="008000"/>
                </a:solidFill>
                <a:latin typeface="Arial"/>
                <a:cs typeface="Arial"/>
              </a:rPr>
              <a:t>     </a:t>
            </a:r>
            <a:r>
              <a:rPr sz="1100" b="0" i="0" dirty="0">
                <a:solidFill>
                  <a:srgbClr val="008000"/>
                </a:solidFill>
                <a:latin typeface="font000000002cd217dc"/>
                <a:cs typeface="font000000002cd217dc"/>
              </a:rPr>
              <a:t>CH</a:t>
            </a:r>
            <a:r>
              <a:rPr sz="814" b="0" i="0" dirty="0">
                <a:solidFill>
                  <a:srgbClr val="008000"/>
                </a:solidFill>
                <a:latin typeface="font000000002cd217dc"/>
                <a:cs typeface="font000000002cd217dc"/>
              </a:rPr>
              <a:t>3</a:t>
            </a:r>
          </a:p>
          <a:p>
            <a:pPr>
              <a:lnSpc>
                <a:spcPts val="1755"/>
              </a:lnSpc>
              <a:spcBef>
                <a:spcPts val="0"/>
              </a:spcBef>
            </a:pPr>
            <a:r>
              <a:rPr sz="1100" b="0" i="0" dirty="0">
                <a:solidFill>
                  <a:srgbClr val="800040"/>
                </a:solidFill>
                <a:latin typeface="font000000002cd217dc"/>
                <a:cs typeface="font000000002cd217dc"/>
              </a:rPr>
              <a:t>H</a:t>
            </a:r>
            <a:r>
              <a:rPr sz="1100" b="0" i="0" dirty="0">
                <a:solidFill>
                  <a:srgbClr val="800040"/>
                </a:solidFill>
                <a:latin typeface="Arial"/>
                <a:cs typeface="Arial"/>
              </a:rPr>
              <a:t>  </a:t>
            </a:r>
            <a:r>
              <a:rPr sz="1100" b="0" i="0" dirty="0">
                <a:solidFill>
                  <a:srgbClr val="008000"/>
                </a:solidFill>
                <a:latin typeface="font000000002cd217dc"/>
                <a:cs typeface="font000000002cd217dc"/>
              </a:rPr>
              <a:t>O</a:t>
            </a:r>
            <a:r>
              <a:rPr sz="1100" b="0" i="0" dirty="0">
                <a:solidFill>
                  <a:srgbClr val="008000"/>
                </a:solidFill>
                <a:latin typeface="Arial"/>
                <a:cs typeface="Arial"/>
              </a:rPr>
              <a:t>  </a:t>
            </a:r>
            <a:r>
              <a:rPr sz="1100" b="0" i="0" dirty="0">
                <a:solidFill>
                  <a:srgbClr val="800040"/>
                </a:solidFill>
                <a:latin typeface="font000000002cd217dc"/>
                <a:cs typeface="font000000002cd217dc"/>
              </a:rPr>
              <a:t>Colchicine</a:t>
            </a:r>
          </a:p>
          <a:p>
            <a:pPr marL="347269">
              <a:lnSpc>
                <a:spcPts val="650"/>
              </a:lnSpc>
              <a:spcBef>
                <a:spcPts val="0"/>
              </a:spcBef>
            </a:pPr>
            <a:r>
              <a:rPr sz="1100" b="0" i="0" dirty="0">
                <a:solidFill>
                  <a:srgbClr val="800040"/>
                </a:solidFill>
                <a:latin typeface="font000000002cd217dc"/>
                <a:cs typeface="font000000002cd217dc"/>
              </a:rPr>
              <a:t>domain</a:t>
            </a:r>
          </a:p>
        </p:txBody>
      </p:sp>
      <p:sp>
        <p:nvSpPr>
          <p:cNvPr id="7" name="TextBox 1"/>
          <p:cNvSpPr txBox="1"/>
          <p:nvPr/>
        </p:nvSpPr>
        <p:spPr>
          <a:xfrm>
            <a:off x="4293590" y="4672355"/>
            <a:ext cx="2975610" cy="194869"/>
          </a:xfrm>
          <a:prstGeom prst="rect">
            <a:avLst/>
          </a:prstGeom>
          <a:noFill/>
        </p:spPr>
        <p:txBody>
          <a:bodyPr wrap="square" lIns="0" tIns="0" rIns="0" bIns="0" rtlCol="0">
            <a:spAutoFit/>
          </a:bodyPr>
          <a:lstStyle/>
          <a:p>
            <a:pPr>
              <a:lnSpc>
                <a:spcPts val="1034"/>
              </a:lnSpc>
              <a:spcBef>
                <a:spcPts val="0"/>
              </a:spcBef>
            </a:pPr>
            <a:r>
              <a:rPr sz="1200" b="0" i="0" dirty="0">
                <a:solidFill>
                  <a:srgbClr val="003300"/>
                </a:solidFill>
                <a:latin typeface="font000000002cd217dc"/>
                <a:cs typeface="font000000002cd217dc"/>
              </a:rPr>
              <a:t>Nature</a:t>
            </a:r>
            <a:r>
              <a:rPr sz="1200" b="0" i="0" dirty="0">
                <a:solidFill>
                  <a:srgbClr val="003300"/>
                </a:solidFill>
                <a:latin typeface="Arial"/>
                <a:cs typeface="Arial"/>
              </a:rPr>
              <a:t> </a:t>
            </a:r>
            <a:r>
              <a:rPr sz="1200" b="0" i="0" dirty="0">
                <a:solidFill>
                  <a:srgbClr val="003300"/>
                </a:solidFill>
                <a:latin typeface="font000000002cd217dc"/>
                <a:cs typeface="font000000002cd217dc"/>
              </a:rPr>
              <a:t>Reviews</a:t>
            </a:r>
            <a:r>
              <a:rPr sz="1200" b="0" i="0" dirty="0">
                <a:solidFill>
                  <a:srgbClr val="003300"/>
                </a:solidFill>
                <a:latin typeface="Arial"/>
                <a:cs typeface="Arial"/>
              </a:rPr>
              <a:t> </a:t>
            </a:r>
            <a:r>
              <a:rPr sz="1200" b="0" i="0" dirty="0">
                <a:solidFill>
                  <a:srgbClr val="003300"/>
                </a:solidFill>
                <a:latin typeface="font000000002cd217dc"/>
                <a:cs typeface="font000000002cd217dc"/>
              </a:rPr>
              <a:t>Cancer,</a:t>
            </a:r>
            <a:r>
              <a:rPr sz="1200" b="0" i="0" dirty="0">
                <a:solidFill>
                  <a:srgbClr val="003300"/>
                </a:solidFill>
                <a:latin typeface="Arial"/>
                <a:cs typeface="Arial"/>
              </a:rPr>
              <a:t> </a:t>
            </a:r>
            <a:r>
              <a:rPr sz="1200" b="0" i="0" dirty="0">
                <a:solidFill>
                  <a:srgbClr val="003300"/>
                </a:solidFill>
                <a:latin typeface="font000000002cd217dc"/>
                <a:cs typeface="font000000002cd217dc"/>
              </a:rPr>
              <a:t>2004,</a:t>
            </a:r>
            <a:r>
              <a:rPr sz="1200" b="0" i="0" dirty="0">
                <a:solidFill>
                  <a:srgbClr val="003300"/>
                </a:solidFill>
                <a:latin typeface="Arial"/>
                <a:cs typeface="Arial"/>
              </a:rPr>
              <a:t> </a:t>
            </a:r>
            <a:r>
              <a:rPr sz="1200" b="0" i="0" dirty="0">
                <a:solidFill>
                  <a:srgbClr val="003300"/>
                </a:solidFill>
                <a:latin typeface="font000000002cd217dc"/>
                <a:cs typeface="font000000002cd217dc"/>
              </a:rPr>
              <a:t>vol4,</a:t>
            </a:r>
            <a:r>
              <a:rPr sz="1200" b="0" i="0" dirty="0">
                <a:solidFill>
                  <a:srgbClr val="003300"/>
                </a:solidFill>
                <a:latin typeface="Arial"/>
                <a:cs typeface="Arial"/>
              </a:rPr>
              <a:t> </a:t>
            </a:r>
            <a:r>
              <a:rPr sz="1200" b="0" i="0" dirty="0">
                <a:solidFill>
                  <a:srgbClr val="003300"/>
                </a:solidFill>
                <a:latin typeface="font000000002cd217dc"/>
                <a:cs typeface="font000000002cd217dc"/>
              </a:rPr>
              <a:t>253.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p:cNvGraphicFramePr>
            <a:graphicFrameLocks noGrp="1"/>
          </p:cNvGraphicFramePr>
          <p:nvPr/>
        </p:nvGraphicFramePr>
        <p:xfrm>
          <a:off x="3358997" y="3062042"/>
          <a:ext cx="4637806" cy="1188061"/>
        </p:xfrm>
        <a:graphic>
          <a:graphicData uri="http://schemas.openxmlformats.org/drawingml/2006/table">
            <a:tbl>
              <a:tblPr firstRow="1" bandRow="1"/>
              <a:tblGrid>
                <a:gridCol w="9779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gridCol w="1739900">
                  <a:extLst>
                    <a:ext uri="{9D8B030D-6E8A-4147-A177-3AD203B41FA5}">
                      <a16:colId xmlns:a16="http://schemas.microsoft.com/office/drawing/2014/main" val="20003"/>
                    </a:ext>
                  </a:extLst>
                </a:gridCol>
              </a:tblGrid>
              <a:tr h="308248">
                <a:tc>
                  <a:txBody>
                    <a:bodyPr/>
                    <a:lstStyle/>
                    <a:p>
                      <a:endParaRPr sz="700">
                        <a:latin typeface="Times New Roman"/>
                        <a:cs typeface="Times New Roman"/>
                      </a:endParaRPr>
                    </a:p>
                  </a:txBody>
                  <a:tcPr marL="0" marR="0" marT="0" marB="0"/>
                </a:tc>
                <a:tc>
                  <a:txBody>
                    <a:bodyPr/>
                    <a:lstStyle/>
                    <a:p>
                      <a:pPr marL="12700"/>
                      <a:r>
                        <a:rPr lang="zh-CN" altLang="en-US" sz="1200" dirty="0">
                          <a:solidFill>
                            <a:srgbClr val="000080"/>
                          </a:solidFill>
                          <a:latin typeface="font000000002cd217dc"/>
                          <a:cs typeface="font000000002cd217dc"/>
                        </a:rPr>
                        <a:t>O</a:t>
                      </a:r>
                      <a:endParaRPr lang="zh-CN" altLang="en-US" dirty="0">
                        <a:latin typeface="Arial Unicode MS"/>
                        <a:cs typeface="Arial Unicode MS"/>
                      </a:endParaRPr>
                    </a:p>
                  </a:txBody>
                  <a:tcPr marL="0" marR="0" marT="177800" marB="0" anchor="b">
                    <a:lnR w="12700" cmpd="sng">
                      <a:noFill/>
                      <a:prstDash val="solid"/>
                    </a:lnR>
                    <a:lnT w="12700" cmpd="sng">
                      <a:noFill/>
                      <a:prstDash val="solid"/>
                    </a:lnT>
                    <a:lnB w="12700" cmpd="sng">
                      <a:noFill/>
                      <a:prstDash val="solid"/>
                    </a:lnB>
                    <a:lnBlToTr w="12700" cmpd="sng">
                      <a:noFill/>
                      <a:prstDash val="solid"/>
                    </a:lnBlToTr>
                  </a:tcPr>
                </a:tc>
                <a:tc>
                  <a:txBody>
                    <a:bodyPr/>
                    <a:lstStyle/>
                    <a:p>
                      <a:pPr marL="12700"/>
                      <a:r>
                        <a:rPr lang="zh-CN" altLang="en-US" sz="1200" dirty="0">
                          <a:solidFill>
                            <a:srgbClr val="000080"/>
                          </a:solidFill>
                          <a:latin typeface="font000000002cd217dc"/>
                          <a:cs typeface="font000000002cd217dc"/>
                        </a:rPr>
                        <a:t>N</a:t>
                      </a:r>
                      <a:endParaRPr lang="zh-CN" altLang="en-US" dirty="0">
                        <a:latin typeface="Arial Unicode MS"/>
                        <a:cs typeface="Arial Unicode MS"/>
                      </a:endParaRPr>
                    </a:p>
                  </a:txBody>
                  <a:tcPr marL="0" marR="0" marT="190500" marB="0" anchor="b">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rowSpan="3">
                  <a:txBody>
                    <a:bodyPr/>
                    <a:lstStyle/>
                    <a:p>
                      <a:pPr marL="12700"/>
                      <a:r>
                        <a:rPr lang="zh-CN" altLang="en-US" sz="1350" dirty="0">
                          <a:solidFill>
                            <a:srgbClr val="000080"/>
                          </a:solidFill>
                          <a:latin typeface="font000000002cd217dc"/>
                          <a:cs typeface="font000000002cd217dc"/>
                        </a:rPr>
                        <a:t>CH</a:t>
                      </a:r>
                      <a:r>
                        <a:rPr lang="zh-CN" altLang="en-US" sz="1000" dirty="0">
                          <a:solidFill>
                            <a:srgbClr val="000080"/>
                          </a:solidFill>
                          <a:latin typeface="font000000002cd217dc"/>
                          <a:cs typeface="font000000002cd217dc"/>
                        </a:rPr>
                        <a:t>3</a:t>
                      </a:r>
                      <a:endParaRPr lang="zh-CN" altLang="en-US" dirty="0">
                        <a:latin typeface="Arial Unicode MS"/>
                        <a:cs typeface="Arial Unicode MS"/>
                      </a:endParaRPr>
                    </a:p>
                    <a:p>
                      <a:pPr marL="12700"/>
                      <a:r>
                        <a:rPr lang="zh-CN" altLang="en-US" sz="1350" dirty="0">
                          <a:solidFill>
                            <a:srgbClr val="000080"/>
                          </a:solidFill>
                          <a:latin typeface="font000000002cd217dc"/>
                          <a:cs typeface="font000000002cd217dc"/>
                        </a:rPr>
                        <a:t>NH</a:t>
                      </a:r>
                      <a:r>
                        <a:rPr lang="zh-CN" altLang="en-US" sz="100" dirty="0">
                          <a:latin typeface="Times New Roman"/>
                          <a:cs typeface="Times New Roman"/>
                        </a:rPr>
                        <a:t> </a:t>
                      </a:r>
                      <a:r>
                        <a:rPr lang="zh-CN" altLang="en-US" sz="1350" dirty="0">
                          <a:solidFill>
                            <a:srgbClr val="000080"/>
                          </a:solidFill>
                          <a:latin typeface="font000000002cd217dc"/>
                          <a:cs typeface="font000000002cd217dc"/>
                        </a:rPr>
                        <a:t>O</a:t>
                      </a:r>
                      <a:endParaRPr lang="zh-CN" altLang="en-US" dirty="0">
                        <a:latin typeface="Arial Unicode MS"/>
                        <a:cs typeface="Arial Unicode MS"/>
                      </a:endParaRPr>
                    </a:p>
                    <a:p>
                      <a:pPr marL="12700"/>
                      <a:r>
                        <a:rPr lang="zh-CN" altLang="en-US" sz="1350" dirty="0">
                          <a:solidFill>
                            <a:srgbClr val="000080"/>
                          </a:solidFill>
                          <a:latin typeface="font000000002cd217dc"/>
                          <a:cs typeface="font000000002cd217dc"/>
                        </a:rPr>
                        <a:t>H</a:t>
                      </a:r>
                      <a:r>
                        <a:rPr lang="zh-CN" altLang="en-US" sz="1000" dirty="0">
                          <a:solidFill>
                            <a:srgbClr val="000080"/>
                          </a:solidFill>
                          <a:latin typeface="font000000002cd217dc"/>
                          <a:cs typeface="font000000002cd217dc"/>
                        </a:rPr>
                        <a:t>3</a:t>
                      </a:r>
                      <a:r>
                        <a:rPr lang="zh-CN" altLang="en-US" sz="1350" dirty="0">
                          <a:solidFill>
                            <a:srgbClr val="000080"/>
                          </a:solidFill>
                          <a:latin typeface="font000000002cd217dc"/>
                          <a:cs typeface="font000000002cd217dc"/>
                        </a:rPr>
                        <a:t>C</a:t>
                      </a:r>
                      <a:r>
                        <a:rPr lang="zh-CN" altLang="en-US" sz="100" dirty="0">
                          <a:latin typeface="Times New Roman"/>
                          <a:cs typeface="Times New Roman"/>
                        </a:rPr>
                        <a:t> </a:t>
                      </a:r>
                      <a:r>
                        <a:rPr lang="zh-CN" altLang="en-US" sz="1350" dirty="0">
                          <a:solidFill>
                            <a:srgbClr val="000080"/>
                          </a:solidFill>
                          <a:latin typeface="font000000002cd217dc"/>
                          <a:cs typeface="font000000002cd217dc"/>
                        </a:rPr>
                        <a:t>NH</a:t>
                      </a:r>
                      <a:r>
                        <a:rPr lang="zh-CN" altLang="en-US" sz="1000" dirty="0">
                          <a:solidFill>
                            <a:srgbClr val="000080"/>
                          </a:solidFill>
                          <a:latin typeface="font000000002cd217dc"/>
                          <a:cs typeface="font000000002cd217dc"/>
                        </a:rPr>
                        <a:t>2</a:t>
                      </a:r>
                      <a:endParaRPr lang="zh-CN" altLang="en-US" dirty="0">
                        <a:latin typeface="Arial Unicode MS"/>
                        <a:cs typeface="Arial Unicode MS"/>
                      </a:endParaRPr>
                    </a:p>
                    <a:p>
                      <a:pPr marL="12700"/>
                      <a:r>
                        <a:rPr lang="zh-CN" altLang="en-US" sz="1350" dirty="0">
                          <a:solidFill>
                            <a:srgbClr val="003300"/>
                          </a:solidFill>
                          <a:latin typeface="font000000002cd217dc"/>
                          <a:cs typeface="font000000002cd217dc"/>
                        </a:rPr>
                        <a:t>Huperzine</a:t>
                      </a:r>
                      <a:r>
                        <a:rPr lang="zh-CN" altLang="en-US" sz="100" dirty="0">
                          <a:latin typeface="Times New Roman"/>
                          <a:cs typeface="Times New Roman"/>
                        </a:rPr>
                        <a:t> </a:t>
                      </a:r>
                      <a:r>
                        <a:rPr lang="zh-CN" altLang="en-US" sz="1350" dirty="0">
                          <a:solidFill>
                            <a:srgbClr val="003300"/>
                          </a:solidFill>
                          <a:latin typeface="font000000002cd217dc"/>
                          <a:cs typeface="font000000002cd217dc"/>
                        </a:rPr>
                        <a:t>A</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r h="371006">
                <a:tc>
                  <a:txBody>
                    <a:bodyPr/>
                    <a:lstStyle/>
                    <a:p>
                      <a:pPr marL="0"/>
                      <a:r>
                        <a:rPr lang="zh-CN" altLang="en-US" sz="1200" dirty="0">
                          <a:solidFill>
                            <a:srgbClr val="000080"/>
                          </a:solidFill>
                          <a:latin typeface="font000000002cd217dc"/>
                          <a:cs typeface="font000000002cd217dc"/>
                        </a:rPr>
                        <a:t>H</a:t>
                      </a:r>
                      <a:r>
                        <a:rPr lang="zh-CN" altLang="en-US" sz="900" dirty="0">
                          <a:solidFill>
                            <a:srgbClr val="000080"/>
                          </a:solidFill>
                          <a:latin typeface="font000000002cd217dc"/>
                          <a:cs typeface="font000000002cd217dc"/>
                        </a:rPr>
                        <a:t>3</a:t>
                      </a:r>
                      <a:r>
                        <a:rPr lang="zh-CN" altLang="en-US" sz="1200" dirty="0">
                          <a:solidFill>
                            <a:srgbClr val="000080"/>
                          </a:solidFill>
                          <a:latin typeface="font000000002cd217dc"/>
                          <a:cs typeface="font000000002cd217dc"/>
                        </a:rPr>
                        <a:t>CO</a:t>
                      </a:r>
                      <a:endParaRPr lang="zh-CN" altLang="en-US" dirty="0">
                        <a:latin typeface="Arial Unicode MS"/>
                        <a:cs typeface="Arial Unicode MS"/>
                      </a:endParaRPr>
                    </a:p>
                  </a:txBody>
                  <a:tcPr marL="0" marR="0" marT="12700" marB="0">
                    <a:lnL w="12700" cmpd="sng">
                      <a:noFill/>
                      <a:prstDash val="solid"/>
                    </a:lnL>
                    <a:lnR w="12700" cmpd="sng">
                      <a:noFill/>
                      <a:prstDash val="solid"/>
                    </a:lnR>
                    <a:lnB w="12700" cmpd="sng">
                      <a:noFill/>
                      <a:prstDash val="solid"/>
                    </a:lnB>
                    <a:lnBlToTr w="12700" cmpd="sng">
                      <a:noFill/>
                      <a:prstDash val="solid"/>
                    </a:lnBlToTr>
                  </a:tcPr>
                </a:tc>
                <a:tc>
                  <a:txBody>
                    <a:bodyPr/>
                    <a:lstStyle/>
                    <a:p>
                      <a:endParaRPr sz="700">
                        <a:latin typeface="Times New Roman"/>
                        <a:cs typeface="Times New Roman"/>
                      </a:endParaRPr>
                    </a:p>
                  </a:txBody>
                  <a:tcPr marL="0" marR="0" marT="0" marB="0">
                    <a:lnL>
                      <a:noFill/>
                    </a:lnL>
                    <a:lnT>
                      <a:noFill/>
                    </a:lnT>
                  </a:tcPr>
                </a:tc>
                <a:tc>
                  <a:txBody>
                    <a:bodyPr/>
                    <a:lstStyle/>
                    <a:p>
                      <a:endParaRPr sz="700">
                        <a:latin typeface="Times New Roman"/>
                        <a:cs typeface="Times New Roman"/>
                      </a:endParaRPr>
                    </a:p>
                  </a:txBody>
                  <a:tcPr marL="0" marR="0" marT="0" marB="0">
                    <a:lnT>
                      <a:noFill/>
                    </a:lnT>
                  </a:tcPr>
                </a:tc>
                <a:tc vMerge="1">
                  <a:txBody>
                    <a:bodyPr/>
                    <a:lstStyle/>
                    <a:p>
                      <a:endParaRPr sz="700">
                        <a:latin typeface="Times New Roman"/>
                        <a:cs typeface="Times New Roman"/>
                      </a:endParaRPr>
                    </a:p>
                  </a:txBody>
                  <a:tcPr marL="0" marR="0" marT="0" marB="0"/>
                </a:tc>
                <a:extLst>
                  <a:ext uri="{0D108BD9-81ED-4DB2-BD59-A6C34878D82A}">
                    <a16:rowId xmlns:a16="http://schemas.microsoft.com/office/drawing/2014/main" val="10001"/>
                  </a:ext>
                </a:extLst>
              </a:tr>
              <a:tr h="508807">
                <a:tc gridSpan="2">
                  <a:txBody>
                    <a:bodyPr/>
                    <a:lstStyle/>
                    <a:p>
                      <a:pPr marL="0"/>
                      <a:r>
                        <a:rPr lang="zh-CN" altLang="en-US" sz="1200" dirty="0">
                          <a:solidFill>
                            <a:srgbClr val="000080"/>
                          </a:solidFill>
                          <a:latin typeface="font000000002cd217dc"/>
                          <a:cs typeface="font000000002cd217dc"/>
                        </a:rPr>
                        <a:t>H</a:t>
                      </a:r>
                      <a:r>
                        <a:rPr lang="zh-CN" altLang="en-US" sz="900" dirty="0">
                          <a:solidFill>
                            <a:srgbClr val="000080"/>
                          </a:solidFill>
                          <a:latin typeface="font000000002cd217dc"/>
                          <a:cs typeface="font000000002cd217dc"/>
                        </a:rPr>
                        <a:t>3</a:t>
                      </a:r>
                      <a:r>
                        <a:rPr lang="zh-CN" altLang="en-US" sz="1200" dirty="0">
                          <a:solidFill>
                            <a:srgbClr val="000080"/>
                          </a:solidFill>
                          <a:latin typeface="font000000002cd217dc"/>
                          <a:cs typeface="font000000002cd217dc"/>
                        </a:rPr>
                        <a:t>CO</a:t>
                      </a:r>
                      <a:endParaRPr lang="zh-CN" altLang="en-US" dirty="0">
                        <a:latin typeface="Arial Unicode MS"/>
                        <a:cs typeface="Arial Unicode MS"/>
                      </a:endParaRPr>
                    </a:p>
                    <a:p>
                      <a:pPr marL="0"/>
                      <a:r>
                        <a:rPr lang="zh-CN" altLang="en-US" sz="1350" dirty="0">
                          <a:solidFill>
                            <a:srgbClr val="003300"/>
                          </a:solidFill>
                          <a:latin typeface="font000000002cd217dc"/>
                          <a:cs typeface="font000000002cd217dc"/>
                        </a:rPr>
                        <a:t>Donepezil</a:t>
                      </a:r>
                      <a:endParaRPr lang="zh-CN" altLang="en-US" dirty="0">
                        <a:latin typeface="Arial Unicode MS"/>
                        <a:cs typeface="Arial Unicode MS"/>
                      </a:endParaRPr>
                    </a:p>
                  </a:txBody>
                  <a:tcPr marL="0" marR="0" marT="1270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hMerge="1">
                  <a:txBody>
                    <a:bodyPr/>
                    <a:lstStyle/>
                    <a:p>
                      <a:endParaRPr sz="700">
                        <a:latin typeface="Times New Roman"/>
                        <a:cs typeface="Times New Roman"/>
                      </a:endParaRPr>
                    </a:p>
                  </a:txBody>
                  <a:tcPr marL="0" marR="0" marT="0" marB="0"/>
                </a:tc>
                <a:tc>
                  <a:txBody>
                    <a:bodyPr/>
                    <a:lstStyle/>
                    <a:p>
                      <a:endParaRPr sz="700">
                        <a:latin typeface="Times New Roman"/>
                        <a:cs typeface="Times New Roman"/>
                      </a:endParaRPr>
                    </a:p>
                  </a:txBody>
                  <a:tcPr marL="0" marR="0" marT="0" marB="0">
                    <a:lnL>
                      <a:noFill/>
                    </a:lnL>
                  </a:tcPr>
                </a:tc>
                <a:tc vMerge="1">
                  <a:txBody>
                    <a:bodyPr/>
                    <a:lstStyle/>
                    <a:p>
                      <a:endParaRPr sz="700">
                        <a:latin typeface="Times New Roman"/>
                        <a:cs typeface="Times New Roman"/>
                      </a:endParaRPr>
                    </a:p>
                  </a:txBody>
                  <a:tcPr marL="0" marR="0" marT="0" marB="0"/>
                </a:tc>
                <a:extLst>
                  <a:ext uri="{0D108BD9-81ED-4DB2-BD59-A6C34878D82A}">
                    <a16:rowId xmlns:a16="http://schemas.microsoft.com/office/drawing/2014/main" val="10002"/>
                  </a:ext>
                </a:extLst>
              </a:tr>
            </a:tbl>
          </a:graphicData>
        </a:graphic>
      </p:graphicFrame>
      <p:pic>
        <p:nvPicPr>
          <p:cNvPr id="2" name="Picture 3"/>
          <p:cNvPicPr>
            <a:picLocks/>
          </p:cNvPicPr>
          <p:nvPr/>
        </p:nvPicPr>
        <p:blipFill>
          <a:blip r:embed="rId2" cstate="print"/>
          <a:srcRect/>
          <a:stretch>
            <a:fillRect/>
          </a:stretch>
        </p:blipFill>
        <p:spPr bwMode="auto">
          <a:xfrm>
            <a:off x="0" y="0"/>
            <a:ext cx="9144000" cy="5143500"/>
          </a:xfrm>
          <a:prstGeom prst="rect">
            <a:avLst/>
          </a:prstGeom>
          <a:noFill/>
        </p:spPr>
      </p:pic>
      <p:sp>
        <p:nvSpPr>
          <p:cNvPr id="4" name="TextBox 1"/>
          <p:cNvSpPr txBox="1"/>
          <p:nvPr/>
        </p:nvSpPr>
        <p:spPr>
          <a:xfrm>
            <a:off x="681482" y="455816"/>
            <a:ext cx="7552550" cy="4298468"/>
          </a:xfrm>
          <a:prstGeom prst="rect">
            <a:avLst/>
          </a:prstGeom>
          <a:noFill/>
        </p:spPr>
        <p:txBody>
          <a:bodyPr wrap="square" lIns="0" tIns="0" rIns="0" bIns="0" rtlCol="0">
            <a:spAutoFit/>
          </a:bodyPr>
          <a:lstStyle/>
          <a:p>
            <a:pPr marL="436550">
              <a:lnSpc>
                <a:spcPts val="1800"/>
              </a:lnSpc>
              <a:spcBef>
                <a:spcPts val="0"/>
              </a:spcBef>
            </a:pPr>
            <a:r>
              <a:rPr sz="1800" b="0" i="0" dirty="0">
                <a:solidFill>
                  <a:srgbClr val="000000"/>
                </a:solidFill>
                <a:latin typeface="font000000002cd217dc"/>
                <a:cs typeface="font000000002cd217dc"/>
              </a:rPr>
              <a:t>同一靶点的同一口袋可与结构多样性的分子结合</a:t>
            </a:r>
          </a:p>
          <a:p>
            <a:pPr marL="909726">
              <a:lnSpc>
                <a:spcPts val="1268"/>
              </a:lnSpc>
              <a:spcBef>
                <a:spcPts val="19715"/>
              </a:spcBef>
            </a:pPr>
            <a:r>
              <a:rPr sz="1340" b="0" i="0" dirty="0">
                <a:solidFill>
                  <a:srgbClr val="000080"/>
                </a:solidFill>
                <a:latin typeface="font000000002cd217dc"/>
                <a:cs typeface="font000000002cd217dc"/>
              </a:rPr>
              <a:t>NH</a:t>
            </a:r>
            <a:r>
              <a:rPr sz="992" b="0" i="0" dirty="0">
                <a:solidFill>
                  <a:srgbClr val="000080"/>
                </a:solidFill>
                <a:latin typeface="font000000002cd217dc"/>
                <a:cs typeface="font000000002cd217dc"/>
              </a:rPr>
              <a:t>2</a:t>
            </a:r>
          </a:p>
          <a:p>
            <a:pPr marL="908456">
              <a:lnSpc>
                <a:spcPts val="974"/>
              </a:lnSpc>
              <a:spcBef>
                <a:spcPts val="3559"/>
              </a:spcBef>
            </a:pPr>
            <a:r>
              <a:rPr sz="1340" b="0" i="0" dirty="0">
                <a:solidFill>
                  <a:srgbClr val="000080"/>
                </a:solidFill>
                <a:latin typeface="font000000002cd217dc"/>
                <a:cs typeface="font000000002cd217dc"/>
              </a:rPr>
              <a:t>N  </a:t>
            </a:r>
          </a:p>
          <a:p>
            <a:pPr>
              <a:lnSpc>
                <a:spcPts val="1000"/>
              </a:lnSpc>
              <a:spcBef>
                <a:spcPts val="2068"/>
              </a:spcBef>
            </a:pPr>
            <a:r>
              <a:rPr sz="1355" b="0" i="0" dirty="0">
                <a:solidFill>
                  <a:srgbClr val="003300"/>
                </a:solidFill>
                <a:latin typeface="font000000002cd217dc"/>
                <a:cs typeface="font000000002cd217dc"/>
              </a:rPr>
              <a:t>Tacrine</a:t>
            </a:r>
          </a:p>
          <a:p>
            <a:pPr marL="1685150">
              <a:lnSpc>
                <a:spcPts val="2962"/>
              </a:lnSpc>
              <a:spcBef>
                <a:spcPts val="0"/>
              </a:spcBef>
            </a:pPr>
            <a:r>
              <a:rPr sz="1800" b="0" i="0" dirty="0">
                <a:solidFill>
                  <a:srgbClr val="333333"/>
                </a:solidFill>
                <a:latin typeface="font000000002cd217dc"/>
                <a:cs typeface="font000000002cd217dc"/>
              </a:rPr>
              <a:t>胆碱能神经损伤假说的乙酰胆碱酯酶与不同药物的结合</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p:cNvGraphicFramePr>
            <a:graphicFrameLocks noGrp="1"/>
          </p:cNvGraphicFramePr>
          <p:nvPr/>
        </p:nvGraphicFramePr>
        <p:xfrm>
          <a:off x="1369784" y="2975940"/>
          <a:ext cx="3225800" cy="548881"/>
        </p:xfrm>
        <a:graphic>
          <a:graphicData uri="http://schemas.openxmlformats.org/drawingml/2006/table">
            <a:tbl>
              <a:tblPr firstRow="1" bandRow="1"/>
              <a:tblGrid>
                <a:gridCol w="774700">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7874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tblGrid>
              <a:tr h="548881">
                <a:tc>
                  <a:txBody>
                    <a:bodyPr/>
                    <a:lstStyle/>
                    <a:p>
                      <a:pPr marL="63500"/>
                      <a:r>
                        <a:rPr lang="zh-CN" altLang="en-US" sz="1350" dirty="0">
                          <a:solidFill>
                            <a:srgbClr val="FFFFFF"/>
                          </a:solidFill>
                          <a:latin typeface="font000000002cd217d0"/>
                          <a:cs typeface="font000000002cd217d0"/>
                        </a:rPr>
                        <a:t>Genetics</a:t>
                      </a:r>
                      <a:endParaRPr lang="zh-CN" altLang="en-US" dirty="0">
                        <a:latin typeface="Arial Unicode MS"/>
                        <a:cs typeface="Arial Unicode MS"/>
                      </a:endParaRPr>
                    </a:p>
                    <a:p>
                      <a:pPr marL="63500"/>
                      <a:r>
                        <a:rPr lang="zh-CN" altLang="en-US" sz="1350" dirty="0">
                          <a:solidFill>
                            <a:srgbClr val="FFFFFF"/>
                          </a:solidFill>
                          <a:latin typeface="font000000002cd217d0"/>
                          <a:cs typeface="font000000002cd217d0"/>
                        </a:rPr>
                        <a:t>Study</a:t>
                      </a:r>
                      <a:endParaRPr lang="zh-CN" altLang="en-US" dirty="0">
                        <a:latin typeface="Arial Unicode MS"/>
                        <a:cs typeface="Arial Unicode MS"/>
                      </a:endParaRPr>
                    </a:p>
                  </a:txBody>
                  <a:tcPr marL="0" marR="0" marT="0" marB="0" anchor="ctr">
                    <a:lnR w="12700">
                      <a:solidFill>
                        <a:srgbClr val="009900"/>
                      </a:solidFill>
                      <a:prstDash val="solid"/>
                    </a:lnR>
                    <a:solidFill>
                      <a:srgbClr val="6699FF"/>
                    </a:solidFill>
                  </a:tcPr>
                </a:tc>
                <a:tc>
                  <a:txBody>
                    <a:bodyPr/>
                    <a:lstStyle/>
                    <a:p>
                      <a:pPr marL="0" algn="ctr"/>
                      <a:r>
                        <a:rPr lang="zh-CN" altLang="en-US" sz="1350" dirty="0">
                          <a:solidFill>
                            <a:srgbClr val="FFFFFF"/>
                          </a:solidFill>
                          <a:latin typeface="font000000002cd217d0"/>
                          <a:cs typeface="font000000002cd217d0"/>
                        </a:rPr>
                        <a:t>Target</a:t>
                      </a:r>
                      <a:endParaRPr lang="zh-CN" altLang="en-US" dirty="0">
                        <a:latin typeface="Arial Unicode MS"/>
                        <a:cs typeface="Arial Unicode MS"/>
                      </a:endParaRPr>
                    </a:p>
                    <a:p>
                      <a:pPr marL="0" algn="ctr"/>
                      <a:r>
                        <a:rPr lang="zh-CN" altLang="en-US" sz="1350" dirty="0">
                          <a:solidFill>
                            <a:srgbClr val="FFFFFF"/>
                          </a:solidFill>
                          <a:latin typeface="font000000002cd217d0"/>
                          <a:cs typeface="font000000002cd217d0"/>
                        </a:rPr>
                        <a:t>Finding</a:t>
                      </a:r>
                      <a:endParaRPr lang="zh-CN" altLang="en-US" dirty="0">
                        <a:latin typeface="Arial Unicode MS"/>
                        <a:cs typeface="Arial Unicode MS"/>
                      </a:endParaRPr>
                    </a:p>
                  </a:txBody>
                  <a:tcPr marL="0" marR="0" marT="0" marB="0" anchor="ctr">
                    <a:lnL w="12700" cap="flat" cmpd="sng" algn="ctr">
                      <a:solidFill>
                        <a:srgbClr val="009900"/>
                      </a:solidFill>
                      <a:prstDash val="solid"/>
                      <a:round/>
                      <a:headEnd type="none" w="med" len="med"/>
                      <a:tailEnd type="none" w="med" len="med"/>
                    </a:lnL>
                    <a:lnR w="12700">
                      <a:solidFill>
                        <a:srgbClr val="009900"/>
                      </a:solidFill>
                      <a:prstDash val="solid"/>
                    </a:lnR>
                    <a:solidFill>
                      <a:srgbClr val="009900"/>
                    </a:solidFill>
                  </a:tcPr>
                </a:tc>
                <a:tc>
                  <a:txBody>
                    <a:bodyPr/>
                    <a:lstStyle/>
                    <a:p>
                      <a:pPr marL="12700"/>
                      <a:r>
                        <a:rPr lang="zh-CN" altLang="en-US" sz="1350" dirty="0">
                          <a:solidFill>
                            <a:srgbClr val="FFFFFF"/>
                          </a:solidFill>
                          <a:latin typeface="font000000002cd217d0"/>
                          <a:cs typeface="font000000002cd217d0"/>
                        </a:rPr>
                        <a:t>Target</a:t>
                      </a:r>
                      <a:endParaRPr lang="zh-CN" altLang="en-US" dirty="0">
                        <a:latin typeface="Arial Unicode MS"/>
                        <a:cs typeface="Arial Unicode MS"/>
                      </a:endParaRPr>
                    </a:p>
                    <a:p>
                      <a:pPr marL="12700"/>
                      <a:r>
                        <a:rPr lang="zh-CN" altLang="en-US" sz="1350" dirty="0">
                          <a:solidFill>
                            <a:srgbClr val="FFFFFF"/>
                          </a:solidFill>
                          <a:latin typeface="font000000002cd217d0"/>
                          <a:cs typeface="font000000002cd217d0"/>
                        </a:rPr>
                        <a:t>Validation</a:t>
                      </a:r>
                      <a:endParaRPr lang="zh-CN" altLang="en-US" dirty="0">
                        <a:latin typeface="Arial Unicode MS"/>
                        <a:cs typeface="Arial Unicode MS"/>
                      </a:endParaRPr>
                    </a:p>
                  </a:txBody>
                  <a:tcPr marL="0" marR="0" marT="0" marB="0" anchor="ctr">
                    <a:lnL w="12700">
                      <a:solidFill>
                        <a:srgbClr val="009900"/>
                      </a:solidFill>
                      <a:prstDash val="solid"/>
                    </a:lnL>
                    <a:lnR w="12700">
                      <a:solidFill>
                        <a:srgbClr val="0000FF"/>
                      </a:solidFill>
                      <a:prstDash val="solid"/>
                    </a:lnR>
                    <a:solidFill>
                      <a:srgbClr val="009900"/>
                    </a:solidFill>
                  </a:tcPr>
                </a:tc>
                <a:tc>
                  <a:txBody>
                    <a:bodyPr/>
                    <a:lstStyle/>
                    <a:p>
                      <a:pPr marL="114300"/>
                      <a:r>
                        <a:rPr lang="zh-CN" altLang="en-US" sz="1350" dirty="0">
                          <a:solidFill>
                            <a:srgbClr val="FFFFFF"/>
                          </a:solidFill>
                          <a:latin typeface="font000000002cd217d0"/>
                          <a:cs typeface="font000000002cd217d0"/>
                        </a:rPr>
                        <a:t>Lead</a:t>
                      </a:r>
                      <a:endParaRPr lang="zh-CN" altLang="en-US" dirty="0">
                        <a:latin typeface="Arial Unicode MS"/>
                        <a:cs typeface="Arial Unicode MS"/>
                      </a:endParaRPr>
                    </a:p>
                    <a:p>
                      <a:pPr marL="114300"/>
                      <a:r>
                        <a:rPr lang="zh-CN" altLang="en-US" sz="1350" dirty="0">
                          <a:solidFill>
                            <a:srgbClr val="FFFFFF"/>
                          </a:solidFill>
                          <a:latin typeface="font000000002cd217d0"/>
                          <a:cs typeface="font000000002cd217d0"/>
                        </a:rPr>
                        <a:t>Finding</a:t>
                      </a:r>
                      <a:endParaRPr lang="zh-CN" altLang="en-US" dirty="0">
                        <a:latin typeface="Arial Unicode MS"/>
                        <a:cs typeface="Arial Unicode MS"/>
                      </a:endParaRPr>
                    </a:p>
                  </a:txBody>
                  <a:tcPr marL="0" marR="0" marT="0" marB="0" anchor="ctr">
                    <a:lnL w="12700" cap="flat" cmpd="sng" algn="ctr">
                      <a:solidFill>
                        <a:srgbClr val="0000FF"/>
                      </a:solidFill>
                      <a:prstDash val="solid"/>
                      <a:round/>
                      <a:headEnd type="none" w="med" len="med"/>
                      <a:tailEnd type="none" w="med" len="med"/>
                    </a:lnL>
                    <a:solidFill>
                      <a:srgbClr val="0000FF"/>
                    </a:solidFill>
                  </a:tcPr>
                </a:tc>
                <a:extLst>
                  <a:ext uri="{0D108BD9-81ED-4DB2-BD59-A6C34878D82A}">
                    <a16:rowId xmlns:a16="http://schemas.microsoft.com/office/drawing/2014/main" val="10000"/>
                  </a:ext>
                </a:extLst>
              </a:tr>
            </a:tbl>
          </a:graphicData>
        </a:graphic>
      </p:graphicFrame>
      <p:graphicFrame>
        <p:nvGraphicFramePr>
          <p:cNvPr id="5" name="table 6"/>
          <p:cNvGraphicFramePr>
            <a:graphicFrameLocks noGrp="1"/>
          </p:cNvGraphicFramePr>
          <p:nvPr/>
        </p:nvGraphicFramePr>
        <p:xfrm>
          <a:off x="5870664" y="1187329"/>
          <a:ext cx="977900" cy="411480"/>
        </p:xfrm>
        <a:graphic>
          <a:graphicData uri="http://schemas.openxmlformats.org/drawingml/2006/table">
            <a:tbl>
              <a:tblPr firstRow="1" bandRow="1"/>
              <a:tblGrid>
                <a:gridCol w="977900">
                  <a:extLst>
                    <a:ext uri="{9D8B030D-6E8A-4147-A177-3AD203B41FA5}">
                      <a16:colId xmlns:a16="http://schemas.microsoft.com/office/drawing/2014/main" val="20000"/>
                    </a:ext>
                  </a:extLst>
                </a:gridCol>
              </a:tblGrid>
              <a:tr h="359034">
                <a:tc>
                  <a:txBody>
                    <a:bodyPr/>
                    <a:lstStyle/>
                    <a:p>
                      <a:pPr marL="0"/>
                      <a:r>
                        <a:rPr lang="zh-CN" altLang="en-US" sz="1350" dirty="0">
                          <a:solidFill>
                            <a:srgbClr val="CC00CC"/>
                          </a:solidFill>
                          <a:latin typeface="font000000002cd217d0"/>
                          <a:cs typeface="font000000002cd217d0"/>
                        </a:rPr>
                        <a:t>Drug</a:t>
                      </a:r>
                      <a:endParaRPr lang="zh-CN" altLang="en-US" dirty="0">
                        <a:latin typeface="Arial Unicode MS"/>
                        <a:cs typeface="Arial Unicode MS"/>
                      </a:endParaRPr>
                    </a:p>
                    <a:p>
                      <a:pPr marL="0"/>
                      <a:r>
                        <a:rPr lang="zh-CN" altLang="en-US" sz="1350" dirty="0">
                          <a:solidFill>
                            <a:srgbClr val="CC00CC"/>
                          </a:solidFill>
                          <a:latin typeface="font000000002cd217d0"/>
                          <a:cs typeface="font000000002cd217d0"/>
                        </a:rPr>
                        <a:t>Development</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pic>
        <p:nvPicPr>
          <p:cNvPr id="2" name="Picture 4"/>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135050" y="351930"/>
            <a:ext cx="4401304" cy="1221429"/>
          </a:xfrm>
          <a:prstGeom prst="rect">
            <a:avLst/>
          </a:prstGeom>
          <a:noFill/>
        </p:spPr>
        <p:txBody>
          <a:bodyPr wrap="square" lIns="0" tIns="0" rIns="0" bIns="0" rtlCol="0">
            <a:spAutoFit/>
          </a:bodyPr>
          <a:lstStyle/>
          <a:p>
            <a:pPr>
              <a:lnSpc>
                <a:spcPts val="2366"/>
              </a:lnSpc>
              <a:spcBef>
                <a:spcPts val="0"/>
              </a:spcBef>
            </a:pPr>
            <a:r>
              <a:rPr sz="2400" b="0" i="0" dirty="0">
                <a:solidFill>
                  <a:srgbClr val="800000"/>
                </a:solidFill>
                <a:latin typeface="font000000002cd217d0"/>
                <a:cs typeface="font000000002cd217d0"/>
              </a:rPr>
              <a:t>创新药物发现—从基因到药物</a:t>
            </a:r>
          </a:p>
          <a:p>
            <a:pPr marL="1546098">
              <a:lnSpc>
                <a:spcPts val="1135"/>
              </a:lnSpc>
              <a:spcBef>
                <a:spcPts val="4185"/>
              </a:spcBef>
            </a:pPr>
            <a:r>
              <a:rPr sz="1355" b="0" i="0" dirty="0">
                <a:solidFill>
                  <a:srgbClr val="006600"/>
                </a:solidFill>
                <a:latin typeface="font000000002cd217d0"/>
                <a:cs typeface="font000000002cd217d0"/>
              </a:rPr>
              <a:t>New</a:t>
            </a:r>
            <a:r>
              <a:rPr sz="1355" b="0" i="0" dirty="0">
                <a:solidFill>
                  <a:srgbClr val="006600"/>
                </a:solidFill>
                <a:latin typeface="Arial"/>
                <a:cs typeface="Arial"/>
              </a:rPr>
              <a:t> </a:t>
            </a:r>
            <a:r>
              <a:rPr sz="1355" b="0" i="0" dirty="0">
                <a:solidFill>
                  <a:srgbClr val="006600"/>
                </a:solidFill>
                <a:latin typeface="font000000002cd217d0"/>
                <a:cs typeface="font000000002cd217d0"/>
              </a:rPr>
              <a:t>Target</a:t>
            </a:r>
            <a:r>
              <a:rPr sz="1355" b="0" i="0" dirty="0">
                <a:solidFill>
                  <a:srgbClr val="006600"/>
                </a:solidFill>
                <a:latin typeface="Arial"/>
                <a:cs typeface="Arial"/>
              </a:rPr>
              <a:t>                  </a:t>
            </a:r>
            <a:r>
              <a:rPr sz="1355" b="0" i="0" dirty="0">
                <a:solidFill>
                  <a:srgbClr val="000099"/>
                </a:solidFill>
                <a:latin typeface="font000000002cd217d0"/>
                <a:cs typeface="font000000002cd217d0"/>
              </a:rPr>
              <a:t>New</a:t>
            </a:r>
            <a:r>
              <a:rPr sz="1355" b="0" i="0" dirty="0">
                <a:solidFill>
                  <a:srgbClr val="000099"/>
                </a:solidFill>
                <a:latin typeface="Arial"/>
                <a:cs typeface="Arial"/>
              </a:rPr>
              <a:t> </a:t>
            </a:r>
            <a:r>
              <a:rPr sz="1355" b="0" i="0" dirty="0">
                <a:solidFill>
                  <a:srgbClr val="000099"/>
                </a:solidFill>
                <a:latin typeface="font000000002cd217d0"/>
                <a:cs typeface="font000000002cd217d0"/>
              </a:rPr>
              <a:t>Lead</a:t>
            </a:r>
          </a:p>
          <a:p>
            <a:pPr marL="1472438">
              <a:lnSpc>
                <a:spcPts val="1431"/>
              </a:lnSpc>
              <a:spcBef>
                <a:spcPts val="0"/>
              </a:spcBef>
            </a:pPr>
            <a:r>
              <a:rPr sz="1355" b="0" i="0" dirty="0">
                <a:solidFill>
                  <a:srgbClr val="006600"/>
                </a:solidFill>
                <a:latin typeface="font000000002cd217d0"/>
                <a:cs typeface="font000000002cd217d0"/>
              </a:rPr>
              <a:t>Identification</a:t>
            </a:r>
            <a:r>
              <a:rPr sz="1355" b="0" i="0" dirty="0">
                <a:solidFill>
                  <a:srgbClr val="006600"/>
                </a:solidFill>
                <a:latin typeface="Arial"/>
                <a:cs typeface="Arial"/>
              </a:rPr>
              <a:t>              </a:t>
            </a:r>
            <a:r>
              <a:rPr sz="1355" b="0" i="0" dirty="0">
                <a:solidFill>
                  <a:srgbClr val="000099"/>
                </a:solidFill>
                <a:latin typeface="font000000002cd217d0"/>
                <a:cs typeface="font000000002cd217d0"/>
              </a:rPr>
              <a:t>Identification</a:t>
            </a:r>
          </a:p>
        </p:txBody>
      </p:sp>
      <p:sp>
        <p:nvSpPr>
          <p:cNvPr id="6" name="TextBox 1"/>
          <p:cNvSpPr txBox="1"/>
          <p:nvPr/>
        </p:nvSpPr>
        <p:spPr>
          <a:xfrm>
            <a:off x="1519568" y="1924700"/>
            <a:ext cx="1220125" cy="229603"/>
          </a:xfrm>
          <a:prstGeom prst="rect">
            <a:avLst/>
          </a:prstGeom>
          <a:noFill/>
        </p:spPr>
        <p:txBody>
          <a:bodyPr wrap="square" lIns="0" tIns="0" rIns="0" bIns="0" rtlCol="0">
            <a:spAutoFit/>
          </a:bodyPr>
          <a:lstStyle/>
          <a:p>
            <a:pPr>
              <a:lnSpc>
                <a:spcPts val="1308"/>
              </a:lnSpc>
              <a:spcBef>
                <a:spcPts val="0"/>
              </a:spcBef>
            </a:pPr>
            <a:r>
              <a:rPr sz="1595" b="0" i="0" dirty="0">
                <a:solidFill>
                  <a:srgbClr val="C85100"/>
                </a:solidFill>
                <a:latin typeface="font000000002cd217d0"/>
                <a:cs typeface="font000000002cd217d0"/>
              </a:rPr>
              <a:t>New</a:t>
            </a:r>
            <a:r>
              <a:rPr sz="1595" b="0" i="0" dirty="0">
                <a:solidFill>
                  <a:srgbClr val="C85100"/>
                </a:solidFill>
                <a:latin typeface="Arial"/>
                <a:cs typeface="Arial"/>
              </a:rPr>
              <a:t> </a:t>
            </a:r>
            <a:r>
              <a:rPr sz="1595" b="0" i="0" dirty="0">
                <a:solidFill>
                  <a:srgbClr val="C85100"/>
                </a:solidFill>
                <a:latin typeface="font000000002cd217d0"/>
                <a:cs typeface="font000000002cd217d0"/>
              </a:rPr>
              <a:t>gene</a:t>
            </a:r>
          </a:p>
        </p:txBody>
      </p:sp>
      <p:sp>
        <p:nvSpPr>
          <p:cNvPr id="7" name="TextBox 1"/>
          <p:cNvSpPr txBox="1"/>
          <p:nvPr/>
        </p:nvSpPr>
        <p:spPr>
          <a:xfrm>
            <a:off x="3255975" y="1915584"/>
            <a:ext cx="4909392" cy="242300"/>
          </a:xfrm>
          <a:prstGeom prst="rect">
            <a:avLst/>
          </a:prstGeom>
          <a:noFill/>
        </p:spPr>
        <p:txBody>
          <a:bodyPr wrap="square" lIns="0" tIns="0" rIns="0" bIns="0" rtlCol="0">
            <a:spAutoFit/>
          </a:bodyPr>
          <a:lstStyle/>
          <a:p>
            <a:pPr>
              <a:lnSpc>
                <a:spcPts val="1408"/>
              </a:lnSpc>
              <a:spcBef>
                <a:spcPts val="0"/>
              </a:spcBef>
            </a:pPr>
            <a:r>
              <a:rPr sz="1595" b="0" i="0" dirty="0">
                <a:solidFill>
                  <a:srgbClr val="C85100"/>
                </a:solidFill>
                <a:latin typeface="font000000002cd217d0"/>
                <a:cs typeface="font000000002cd217d0"/>
              </a:rPr>
              <a:t>New</a:t>
            </a:r>
            <a:r>
              <a:rPr sz="1595" b="0" i="0" dirty="0">
                <a:solidFill>
                  <a:srgbClr val="C85100"/>
                </a:solidFill>
                <a:latin typeface="Arial"/>
                <a:cs typeface="Arial"/>
              </a:rPr>
              <a:t> </a:t>
            </a:r>
            <a:r>
              <a:rPr sz="1595" b="0" i="0" dirty="0">
                <a:solidFill>
                  <a:srgbClr val="C85100"/>
                </a:solidFill>
                <a:latin typeface="font000000002cd217d0"/>
                <a:cs typeface="font000000002cd217d0"/>
              </a:rPr>
              <a:t>target</a:t>
            </a:r>
            <a:r>
              <a:rPr sz="1595" b="0" i="0" dirty="0">
                <a:solidFill>
                  <a:srgbClr val="C85100"/>
                </a:solidFill>
                <a:latin typeface="Arial"/>
                <a:cs typeface="Arial"/>
              </a:rPr>
              <a:t>                   </a:t>
            </a:r>
            <a:r>
              <a:rPr sz="1595" b="0" i="0" dirty="0">
                <a:solidFill>
                  <a:srgbClr val="C85100"/>
                </a:solidFill>
                <a:latin typeface="font000000002cd217d0"/>
                <a:cs typeface="font000000002cd217d0"/>
              </a:rPr>
              <a:t>Candidate</a:t>
            </a:r>
            <a:r>
              <a:rPr sz="1595" b="0" i="0" dirty="0">
                <a:solidFill>
                  <a:srgbClr val="C85100"/>
                </a:solidFill>
                <a:latin typeface="Arial"/>
                <a:cs typeface="Arial"/>
              </a:rPr>
              <a:t>               </a:t>
            </a:r>
            <a:r>
              <a:rPr sz="1595" b="0" i="0" dirty="0">
                <a:solidFill>
                  <a:srgbClr val="C85100"/>
                </a:solidFill>
                <a:latin typeface="font000000002cd217d0"/>
                <a:cs typeface="font000000002cd217d0"/>
              </a:rPr>
              <a:t>New</a:t>
            </a:r>
            <a:r>
              <a:rPr sz="1595" b="0" i="0" dirty="0">
                <a:solidFill>
                  <a:srgbClr val="C85100"/>
                </a:solidFill>
                <a:latin typeface="Arial"/>
                <a:cs typeface="Arial"/>
              </a:rPr>
              <a:t> </a:t>
            </a:r>
            <a:r>
              <a:rPr sz="1595" b="0" i="0" dirty="0">
                <a:solidFill>
                  <a:srgbClr val="C85100"/>
                </a:solidFill>
                <a:latin typeface="font000000002cd217d0"/>
                <a:cs typeface="font000000002cd217d0"/>
              </a:rPr>
              <a:t>Drug</a:t>
            </a:r>
          </a:p>
        </p:txBody>
      </p:sp>
      <p:sp>
        <p:nvSpPr>
          <p:cNvPr id="8" name="TextBox 1"/>
          <p:cNvSpPr txBox="1"/>
          <p:nvPr/>
        </p:nvSpPr>
        <p:spPr>
          <a:xfrm>
            <a:off x="3354972" y="3086806"/>
            <a:ext cx="2615251" cy="1733276"/>
          </a:xfrm>
          <a:prstGeom prst="rect">
            <a:avLst/>
          </a:prstGeom>
          <a:noFill/>
        </p:spPr>
        <p:txBody>
          <a:bodyPr wrap="square" lIns="0" tIns="0" rIns="0" bIns="0" rtlCol="0">
            <a:spAutoFit/>
          </a:bodyPr>
          <a:lstStyle/>
          <a:p>
            <a:pPr marL="1604632">
              <a:lnSpc>
                <a:spcPts val="946"/>
              </a:lnSpc>
              <a:spcBef>
                <a:spcPts val="0"/>
              </a:spcBef>
            </a:pPr>
            <a:r>
              <a:rPr sz="1355" b="0" i="0" dirty="0">
                <a:solidFill>
                  <a:srgbClr val="FFFFFF"/>
                </a:solidFill>
                <a:latin typeface="font000000002cd217d0"/>
                <a:cs typeface="font000000002cd217d0"/>
              </a:rPr>
              <a:t>Lead</a:t>
            </a:r>
          </a:p>
          <a:p>
            <a:pPr marL="1309991">
              <a:lnSpc>
                <a:spcPts val="1845"/>
              </a:lnSpc>
              <a:spcBef>
                <a:spcPts val="0"/>
              </a:spcBef>
            </a:pPr>
            <a:r>
              <a:rPr sz="1355" b="0" i="0" dirty="0">
                <a:solidFill>
                  <a:srgbClr val="FFFFFF"/>
                </a:solidFill>
                <a:latin typeface="font000000002cd217d0"/>
                <a:cs typeface="font000000002cd217d0"/>
              </a:rPr>
              <a:t>Optimization</a:t>
            </a:r>
          </a:p>
          <a:p>
            <a:pPr>
              <a:lnSpc>
                <a:spcPts val="1533"/>
              </a:lnSpc>
              <a:spcBef>
                <a:spcPts val="1897"/>
              </a:spcBef>
            </a:pPr>
            <a:r>
              <a:rPr sz="1800" b="0" i="0" dirty="0">
                <a:solidFill>
                  <a:srgbClr val="FF0000"/>
                </a:solidFill>
                <a:latin typeface="font000000002cd217d0"/>
                <a:cs typeface="font000000002cd217d0"/>
              </a:rPr>
              <a:t>$</a:t>
            </a:r>
            <a:r>
              <a:rPr sz="1800" b="0" i="0" dirty="0">
                <a:solidFill>
                  <a:srgbClr val="FF0000"/>
                </a:solidFill>
                <a:latin typeface="Arial"/>
                <a:cs typeface="Arial"/>
              </a:rPr>
              <a:t> </a:t>
            </a:r>
            <a:r>
              <a:rPr sz="1800" b="0" i="0" dirty="0">
                <a:solidFill>
                  <a:srgbClr val="FF0000"/>
                </a:solidFill>
                <a:latin typeface="font000000002cd217d0"/>
                <a:cs typeface="font000000002cd217d0"/>
              </a:rPr>
              <a:t>2-5</a:t>
            </a:r>
            <a:r>
              <a:rPr sz="1800" b="0" i="0" dirty="0">
                <a:solidFill>
                  <a:srgbClr val="FF0000"/>
                </a:solidFill>
                <a:latin typeface="Arial"/>
                <a:cs typeface="Arial"/>
              </a:rPr>
              <a:t> </a:t>
            </a:r>
            <a:r>
              <a:rPr sz="1800" b="0" i="0" dirty="0">
                <a:solidFill>
                  <a:srgbClr val="FF0000"/>
                </a:solidFill>
                <a:latin typeface="font000000002cd217d0"/>
                <a:cs typeface="font000000002cd217d0"/>
              </a:rPr>
              <a:t>billion</a:t>
            </a:r>
            <a:r>
              <a:rPr sz="1800" b="0" i="0" dirty="0">
                <a:solidFill>
                  <a:srgbClr val="FF0000"/>
                </a:solidFill>
                <a:latin typeface="Arial"/>
                <a:cs typeface="Arial"/>
              </a:rPr>
              <a:t> </a:t>
            </a:r>
            <a:r>
              <a:rPr sz="1355" b="0" i="0" dirty="0">
                <a:solidFill>
                  <a:srgbClr val="FF0000"/>
                </a:solidFill>
                <a:latin typeface="font000000002cd217d0"/>
                <a:cs typeface="font000000002cd217d0"/>
              </a:rPr>
              <a:t>&amp;</a:t>
            </a:r>
            <a:r>
              <a:rPr sz="1355" b="0" i="0" dirty="0">
                <a:solidFill>
                  <a:srgbClr val="FF0000"/>
                </a:solidFill>
                <a:latin typeface="Arial"/>
                <a:cs typeface="Arial"/>
              </a:rPr>
              <a:t> </a:t>
            </a:r>
            <a:r>
              <a:rPr sz="1355" b="0" i="0" dirty="0">
                <a:solidFill>
                  <a:srgbClr val="FF0000"/>
                </a:solidFill>
                <a:latin typeface="font000000002cd217d0"/>
                <a:cs typeface="font000000002cd217d0"/>
              </a:rPr>
              <a:t>12-15</a:t>
            </a:r>
            <a:r>
              <a:rPr sz="1355" b="0" i="0" dirty="0">
                <a:solidFill>
                  <a:srgbClr val="FF0000"/>
                </a:solidFill>
                <a:latin typeface="Arial"/>
                <a:cs typeface="Arial"/>
              </a:rPr>
              <a:t> </a:t>
            </a:r>
            <a:r>
              <a:rPr sz="1355" b="0" i="0" dirty="0">
                <a:solidFill>
                  <a:srgbClr val="FF0000"/>
                </a:solidFill>
                <a:latin typeface="font000000002cd217d0"/>
                <a:cs typeface="font000000002cd217d0"/>
              </a:rPr>
              <a:t>years</a:t>
            </a:r>
          </a:p>
          <a:p>
            <a:pPr marL="284390">
              <a:lnSpc>
                <a:spcPts val="1706"/>
              </a:lnSpc>
              <a:spcBef>
                <a:spcPts val="5221"/>
              </a:spcBef>
            </a:pPr>
            <a:r>
              <a:rPr sz="1800" b="1" i="0" dirty="0">
                <a:solidFill>
                  <a:srgbClr val="800000"/>
                </a:solidFill>
                <a:latin typeface="font000000002cd217d0"/>
                <a:cs typeface="font000000002cd217d0"/>
              </a:rPr>
              <a:t>药物设计学</a:t>
            </a:r>
          </a:p>
        </p:txBody>
      </p:sp>
      <p:sp>
        <p:nvSpPr>
          <p:cNvPr id="9" name="TextBox 1"/>
          <p:cNvSpPr txBox="1"/>
          <p:nvPr/>
        </p:nvSpPr>
        <p:spPr>
          <a:xfrm>
            <a:off x="5846305" y="3086754"/>
            <a:ext cx="1104054" cy="418266"/>
          </a:xfrm>
          <a:prstGeom prst="rect">
            <a:avLst/>
          </a:prstGeom>
          <a:noFill/>
        </p:spPr>
        <p:txBody>
          <a:bodyPr wrap="square" lIns="0" tIns="0" rIns="0" bIns="0" rtlCol="0">
            <a:spAutoFit/>
          </a:bodyPr>
          <a:lstStyle/>
          <a:p>
            <a:pPr>
              <a:lnSpc>
                <a:spcPts val="949"/>
              </a:lnSpc>
              <a:spcBef>
                <a:spcPts val="0"/>
              </a:spcBef>
            </a:pPr>
            <a:r>
              <a:rPr sz="1355" b="0" i="0" dirty="0">
                <a:solidFill>
                  <a:srgbClr val="FFFFFF"/>
                </a:solidFill>
                <a:latin typeface="font000000002cd217d0"/>
                <a:cs typeface="font000000002cd217d0"/>
              </a:rPr>
              <a:t>Preclinical</a:t>
            </a:r>
          </a:p>
          <a:p>
            <a:pPr marL="158116">
              <a:lnSpc>
                <a:spcPts val="1845"/>
              </a:lnSpc>
              <a:spcBef>
                <a:spcPts val="0"/>
              </a:spcBef>
            </a:pPr>
            <a:r>
              <a:rPr sz="1355" b="0" i="0" dirty="0">
                <a:solidFill>
                  <a:srgbClr val="FFFFFF"/>
                </a:solidFill>
                <a:latin typeface="font000000002cd217d0"/>
                <a:cs typeface="font000000002cd217d0"/>
              </a:rPr>
              <a:t>Study</a:t>
            </a:r>
          </a:p>
        </p:txBody>
      </p:sp>
      <p:sp>
        <p:nvSpPr>
          <p:cNvPr id="10" name="TextBox 1"/>
          <p:cNvSpPr txBox="1"/>
          <p:nvPr/>
        </p:nvSpPr>
        <p:spPr>
          <a:xfrm>
            <a:off x="6744347" y="3086462"/>
            <a:ext cx="886883" cy="389700"/>
          </a:xfrm>
          <a:prstGeom prst="rect">
            <a:avLst/>
          </a:prstGeom>
          <a:noFill/>
        </p:spPr>
        <p:txBody>
          <a:bodyPr wrap="square" lIns="0" tIns="0" rIns="0" bIns="0" rtlCol="0">
            <a:spAutoFit/>
          </a:bodyPr>
          <a:lstStyle/>
          <a:p>
            <a:pPr>
              <a:lnSpc>
                <a:spcPts val="949"/>
              </a:lnSpc>
              <a:spcBef>
                <a:spcPts val="0"/>
              </a:spcBef>
            </a:pPr>
            <a:r>
              <a:rPr sz="1355" b="0" i="0" dirty="0">
                <a:solidFill>
                  <a:srgbClr val="FFFFFF"/>
                </a:solidFill>
                <a:latin typeface="font000000002cd217d0"/>
                <a:cs typeface="font000000002cd217d0"/>
              </a:rPr>
              <a:t>Clinical</a:t>
            </a:r>
          </a:p>
          <a:p>
            <a:pPr marL="102235">
              <a:lnSpc>
                <a:spcPts val="1620"/>
              </a:lnSpc>
              <a:spcBef>
                <a:spcPts val="0"/>
              </a:spcBef>
            </a:pPr>
            <a:r>
              <a:rPr sz="1355" b="0" i="0" dirty="0">
                <a:solidFill>
                  <a:srgbClr val="FFFFFF"/>
                </a:solidFill>
                <a:latin typeface="font000000002cd217d0"/>
                <a:cs typeface="font000000002cd217d0"/>
              </a:rPr>
              <a:t>Trail</a:t>
            </a:r>
          </a:p>
        </p:txBody>
      </p:sp>
      <p:sp>
        <p:nvSpPr>
          <p:cNvPr id="11" name="TextBox 1"/>
          <p:cNvSpPr txBox="1"/>
          <p:nvPr/>
        </p:nvSpPr>
        <p:spPr>
          <a:xfrm>
            <a:off x="7528649" y="3206783"/>
            <a:ext cx="1035194" cy="202257"/>
          </a:xfrm>
          <a:prstGeom prst="rect">
            <a:avLst/>
          </a:prstGeom>
          <a:noFill/>
        </p:spPr>
        <p:txBody>
          <a:bodyPr wrap="square" lIns="0" tIns="0" rIns="0" bIns="0" rtlCol="0">
            <a:spAutoFit/>
          </a:bodyPr>
          <a:lstStyle/>
          <a:p>
            <a:pPr>
              <a:lnSpc>
                <a:spcPts val="1093"/>
              </a:lnSpc>
              <a:spcBef>
                <a:spcPts val="0"/>
              </a:spcBef>
            </a:pPr>
            <a:r>
              <a:rPr sz="1595" b="0" i="0" dirty="0">
                <a:solidFill>
                  <a:srgbClr val="FF0000"/>
                </a:solidFill>
                <a:latin typeface="font000000002cd217d0"/>
                <a:cs typeface="font000000002cd217d0"/>
              </a:rPr>
              <a:t>Market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135050" y="416172"/>
            <a:ext cx="2855071" cy="344362"/>
          </a:xfrm>
          <a:prstGeom prst="rect">
            <a:avLst/>
          </a:prstGeom>
          <a:noFill/>
        </p:spPr>
        <p:txBody>
          <a:bodyPr wrap="square" lIns="0" tIns="0" rIns="0" bIns="0" rtlCol="0">
            <a:spAutoFit/>
          </a:bodyPr>
          <a:lstStyle/>
          <a:p>
            <a:pPr>
              <a:lnSpc>
                <a:spcPts val="2212"/>
              </a:lnSpc>
              <a:spcBef>
                <a:spcPts val="0"/>
              </a:spcBef>
            </a:pPr>
            <a:r>
              <a:rPr sz="2005" b="0" i="0" dirty="0">
                <a:solidFill>
                  <a:srgbClr val="000000"/>
                </a:solidFill>
                <a:latin typeface="font000000002cd217dc"/>
                <a:cs typeface="font000000002cd217dc"/>
              </a:rPr>
              <a:t>二、多样性</a:t>
            </a:r>
            <a:r>
              <a:rPr sz="2005" b="0" i="0" dirty="0">
                <a:solidFill>
                  <a:srgbClr val="000000"/>
                </a:solidFill>
                <a:latin typeface="Arial"/>
                <a:cs typeface="Arial"/>
              </a:rPr>
              <a:t> </a:t>
            </a:r>
            <a:r>
              <a:rPr sz="2005" b="0" i="0" dirty="0">
                <a:solidFill>
                  <a:srgbClr val="000000"/>
                </a:solidFill>
                <a:latin typeface="font000000002cd217dc"/>
                <a:cs typeface="font000000002cd217dc"/>
              </a:rPr>
              <a:t>Diversity</a:t>
            </a:r>
          </a:p>
        </p:txBody>
      </p:sp>
      <p:sp>
        <p:nvSpPr>
          <p:cNvPr id="4" name="TextBox 1"/>
          <p:cNvSpPr txBox="1"/>
          <p:nvPr/>
        </p:nvSpPr>
        <p:spPr>
          <a:xfrm>
            <a:off x="558978" y="1385468"/>
            <a:ext cx="2552700" cy="1687170"/>
          </a:xfrm>
          <a:prstGeom prst="rect">
            <a:avLst/>
          </a:prstGeom>
          <a:noFill/>
        </p:spPr>
        <p:txBody>
          <a:bodyPr wrap="square" lIns="0" tIns="0" rIns="0" bIns="0" rtlCol="0">
            <a:spAutoFit/>
          </a:bodyPr>
          <a:lstStyle/>
          <a:p>
            <a:pPr>
              <a:lnSpc>
                <a:spcPts val="1789"/>
              </a:lnSpc>
              <a:spcBef>
                <a:spcPts val="0"/>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药物分子的多样性</a:t>
            </a:r>
          </a:p>
          <a:p>
            <a:pPr marL="196850">
              <a:lnSpc>
                <a:spcPts val="1784"/>
              </a:lnSpc>
              <a:spcBef>
                <a:spcPts val="1881"/>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天然产物</a:t>
            </a:r>
          </a:p>
          <a:p>
            <a:pPr marL="196850">
              <a:lnSpc>
                <a:spcPts val="1775"/>
              </a:lnSpc>
              <a:spcBef>
                <a:spcPts val="1892"/>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新合成化合物</a:t>
            </a:r>
          </a:p>
          <a:p>
            <a:pPr marL="196850">
              <a:lnSpc>
                <a:spcPts val="1782"/>
              </a:lnSpc>
              <a:spcBef>
                <a:spcPts val="1883"/>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组合化学</a:t>
            </a:r>
          </a:p>
        </p:txBody>
      </p:sp>
      <p:sp>
        <p:nvSpPr>
          <p:cNvPr id="5" name="TextBox 1"/>
          <p:cNvSpPr txBox="1"/>
          <p:nvPr/>
        </p:nvSpPr>
        <p:spPr>
          <a:xfrm>
            <a:off x="4411916" y="1385468"/>
            <a:ext cx="2749551" cy="1113002"/>
          </a:xfrm>
          <a:prstGeom prst="rect">
            <a:avLst/>
          </a:prstGeom>
          <a:noFill/>
        </p:spPr>
        <p:txBody>
          <a:bodyPr wrap="square" lIns="0" tIns="0" rIns="0" bIns="0" rtlCol="0">
            <a:spAutoFit/>
          </a:bodyPr>
          <a:lstStyle/>
          <a:p>
            <a:pPr>
              <a:lnSpc>
                <a:spcPts val="1789"/>
              </a:lnSpc>
              <a:spcBef>
                <a:spcPts val="0"/>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药物靶点的多样性：</a:t>
            </a:r>
          </a:p>
          <a:p>
            <a:pPr marL="358776">
              <a:lnSpc>
                <a:spcPts val="3240"/>
              </a:lnSpc>
              <a:spcBef>
                <a:spcPts val="0"/>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靶点类型的多样性</a:t>
            </a:r>
          </a:p>
          <a:p>
            <a:pPr marL="358776">
              <a:lnSpc>
                <a:spcPts val="3235"/>
              </a:lnSpc>
              <a:spcBef>
                <a:spcPts val="0"/>
              </a:spcBef>
            </a:pP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靶点结构的复杂性</a:t>
            </a:r>
          </a:p>
        </p:txBody>
      </p:sp>
      <p:sp>
        <p:nvSpPr>
          <p:cNvPr id="6" name="TextBox 1"/>
          <p:cNvSpPr txBox="1"/>
          <p:nvPr/>
        </p:nvSpPr>
        <p:spPr>
          <a:xfrm>
            <a:off x="991032" y="3623932"/>
            <a:ext cx="6838952" cy="291643"/>
          </a:xfrm>
          <a:prstGeom prst="rect">
            <a:avLst/>
          </a:prstGeom>
          <a:noFill/>
        </p:spPr>
        <p:txBody>
          <a:bodyPr wrap="square" lIns="0" tIns="0" rIns="0" bIns="0" rtlCol="0">
            <a:spAutoFit/>
          </a:bodyPr>
          <a:lstStyle/>
          <a:p>
            <a:pPr>
              <a:lnSpc>
                <a:spcPts val="1796"/>
              </a:lnSpc>
              <a:spcBef>
                <a:spcPts val="0"/>
              </a:spcBef>
            </a:pPr>
            <a:r>
              <a:rPr sz="1800" b="0" i="0" dirty="0">
                <a:solidFill>
                  <a:srgbClr val="000000"/>
                </a:solidFill>
                <a:latin typeface="font000000002cd217dc"/>
                <a:cs typeface="font000000002cd217dc"/>
              </a:rPr>
              <a:t>Ø</a:t>
            </a:r>
            <a:r>
              <a:rPr sz="1800" b="0" i="0" dirty="0">
                <a:solidFill>
                  <a:srgbClr val="000000"/>
                </a:solidFill>
                <a:latin typeface="Arial"/>
                <a:cs typeface="Arial"/>
              </a:rPr>
              <a:t>  </a:t>
            </a:r>
            <a:r>
              <a:rPr sz="1800" b="0" i="0" dirty="0">
                <a:solidFill>
                  <a:srgbClr val="000000"/>
                </a:solidFill>
                <a:latin typeface="font000000002cd217dc"/>
                <a:cs typeface="font000000002cd217dc"/>
              </a:rPr>
              <a:t>多样性是药物化学与药物发现在化学方面所要解决的基本问题</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p:cNvGraphicFramePr>
            <a:graphicFrameLocks noGrp="1"/>
          </p:cNvGraphicFramePr>
          <p:nvPr/>
        </p:nvGraphicFramePr>
        <p:xfrm>
          <a:off x="1159027" y="1130371"/>
          <a:ext cx="2858135" cy="1310721"/>
        </p:xfrm>
        <a:graphic>
          <a:graphicData uri="http://schemas.openxmlformats.org/drawingml/2006/table">
            <a:tbl>
              <a:tblPr firstRow="1" bandRow="1"/>
              <a:tblGrid>
                <a:gridCol w="2857500">
                  <a:extLst>
                    <a:ext uri="{9D8B030D-6E8A-4147-A177-3AD203B41FA5}">
                      <a16:colId xmlns:a16="http://schemas.microsoft.com/office/drawing/2014/main" val="20000"/>
                    </a:ext>
                  </a:extLst>
                </a:gridCol>
              </a:tblGrid>
              <a:tr h="1310721">
                <a:tc>
                  <a:txBody>
                    <a:bodyPr/>
                    <a:lstStyle/>
                    <a:p>
                      <a:pPr marL="0"/>
                      <a:r>
                        <a:rPr lang="zh-CN" altLang="en-US" sz="1550" dirty="0">
                          <a:latin typeface="font000000002cd217dc"/>
                          <a:cs typeface="font000000002cd217dc"/>
                        </a:rPr>
                        <a:t>筛选途径的药物发现</a:t>
                      </a:r>
                      <a:endParaRPr lang="zh-CN" altLang="en-US" dirty="0">
                        <a:latin typeface="Arial Unicode MS"/>
                        <a:cs typeface="Arial Unicode MS"/>
                      </a:endParaRPr>
                    </a:p>
                    <a:p>
                      <a:pPr marL="0"/>
                      <a:r>
                        <a:rPr lang="zh-CN" altLang="en-US" sz="1550" dirty="0">
                          <a:latin typeface="font000000002cd217dc"/>
                          <a:cs typeface="font000000002cd217dc"/>
                        </a:rPr>
                        <a:t>天然产物提取分离与结构鉴定</a:t>
                      </a:r>
                      <a:endParaRPr lang="zh-CN" altLang="en-US" dirty="0">
                        <a:latin typeface="Arial Unicode MS"/>
                        <a:cs typeface="Arial Unicode MS"/>
                      </a:endParaRPr>
                    </a:p>
                    <a:p>
                      <a:pPr marL="0"/>
                      <a:r>
                        <a:rPr lang="zh-CN" altLang="en-US" sz="1550" dirty="0">
                          <a:latin typeface="font000000002cd217dc"/>
                          <a:cs typeface="font000000002cd217dc"/>
                        </a:rPr>
                        <a:t>随机筛选/偶然发现</a:t>
                      </a:r>
                      <a:endParaRPr lang="zh-CN" altLang="en-US" dirty="0">
                        <a:latin typeface="Arial Unicode MS"/>
                        <a:cs typeface="Arial Unicode MS"/>
                      </a:endParaRPr>
                    </a:p>
                    <a:p>
                      <a:pPr marL="0"/>
                      <a:r>
                        <a:rPr lang="zh-CN" altLang="en-US" sz="1550" dirty="0">
                          <a:latin typeface="font000000002cd217dc"/>
                          <a:cs typeface="font000000002cd217dc"/>
                        </a:rPr>
                        <a:t>组合化学/高通量筛选/虚拟筛选</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pic>
        <p:nvPicPr>
          <p:cNvPr id="2" name="Picture 3"/>
          <p:cNvPicPr>
            <a:picLocks/>
          </p:cNvPicPr>
          <p:nvPr/>
        </p:nvPicPr>
        <p:blipFill>
          <a:blip r:embed="rId2" cstate="print"/>
          <a:srcRect/>
          <a:stretch>
            <a:fillRect/>
          </a:stretch>
        </p:blipFill>
        <p:spPr bwMode="auto">
          <a:xfrm>
            <a:off x="0" y="0"/>
            <a:ext cx="9144000" cy="5143500"/>
          </a:xfrm>
          <a:prstGeom prst="rect">
            <a:avLst/>
          </a:prstGeom>
          <a:noFill/>
        </p:spPr>
      </p:pic>
      <p:sp>
        <p:nvSpPr>
          <p:cNvPr id="4" name="TextBox 1"/>
          <p:cNvSpPr txBox="1"/>
          <p:nvPr/>
        </p:nvSpPr>
        <p:spPr>
          <a:xfrm>
            <a:off x="816127" y="486207"/>
            <a:ext cx="3385083" cy="1931344"/>
          </a:xfrm>
          <a:prstGeom prst="rect">
            <a:avLst/>
          </a:prstGeom>
          <a:noFill/>
        </p:spPr>
        <p:txBody>
          <a:bodyPr wrap="square" lIns="0" tIns="0" rIns="0" bIns="0" rtlCol="0">
            <a:spAutoFit/>
          </a:bodyPr>
          <a:lstStyle/>
          <a:p>
            <a:pPr marL="260884">
              <a:lnSpc>
                <a:spcPts val="1782"/>
              </a:lnSpc>
              <a:spcBef>
                <a:spcPts val="0"/>
              </a:spcBef>
            </a:pPr>
            <a:r>
              <a:rPr sz="1800" b="0" i="0" dirty="0">
                <a:solidFill>
                  <a:srgbClr val="000000"/>
                </a:solidFill>
                <a:latin typeface="font000000002cd217dc"/>
                <a:cs typeface="font000000002cd217dc"/>
              </a:rPr>
              <a:t>先导化合物发现的两条途径</a:t>
            </a:r>
          </a:p>
          <a:p>
            <a:pPr>
              <a:lnSpc>
                <a:spcPts val="1171"/>
              </a:lnSpc>
              <a:spcBef>
                <a:spcPts val="3477"/>
              </a:spcBef>
            </a:pPr>
            <a:r>
              <a:rPr sz="1595" b="0" i="0" dirty="0">
                <a:solidFill>
                  <a:srgbClr val="000000"/>
                </a:solidFill>
                <a:latin typeface="font000000002cd217dc"/>
                <a:cs typeface="font000000002cd217dc"/>
              </a:rPr>
              <a:t>Ø</a:t>
            </a:r>
          </a:p>
          <a:p>
            <a:pPr>
              <a:lnSpc>
                <a:spcPts val="405"/>
              </a:lnSpc>
              <a:spcBef>
                <a:spcPts val="2113"/>
              </a:spcBef>
            </a:pPr>
            <a:r>
              <a:rPr sz="1595" b="0" i="0" dirty="0">
                <a:solidFill>
                  <a:srgbClr val="000000"/>
                </a:solidFill>
                <a:latin typeface="font000000002cd217dc"/>
                <a:cs typeface="font000000002cd217dc"/>
              </a:rPr>
              <a:t>•</a:t>
            </a:r>
          </a:p>
          <a:p>
            <a:pPr>
              <a:lnSpc>
                <a:spcPts val="405"/>
              </a:lnSpc>
              <a:spcBef>
                <a:spcPts val="2475"/>
              </a:spcBef>
            </a:pPr>
            <a:r>
              <a:rPr sz="1595" b="0" i="0" dirty="0">
                <a:solidFill>
                  <a:srgbClr val="000000"/>
                </a:solidFill>
                <a:latin typeface="font000000002cd217dc"/>
                <a:cs typeface="font000000002cd217dc"/>
              </a:rPr>
              <a:t>•</a:t>
            </a:r>
          </a:p>
          <a:p>
            <a:pPr>
              <a:lnSpc>
                <a:spcPts val="405"/>
              </a:lnSpc>
              <a:spcBef>
                <a:spcPts val="2475"/>
              </a:spcBef>
            </a:pPr>
            <a:r>
              <a:rPr sz="1595" b="0" i="0" dirty="0">
                <a:solidFill>
                  <a:srgbClr val="000000"/>
                </a:solidFill>
                <a:latin typeface="font000000002cd217dc"/>
                <a:cs typeface="font000000002cd217dc"/>
              </a:rPr>
              <a:t>•</a:t>
            </a:r>
          </a:p>
        </p:txBody>
      </p:sp>
      <p:sp>
        <p:nvSpPr>
          <p:cNvPr id="5" name="TextBox 1"/>
          <p:cNvSpPr txBox="1"/>
          <p:nvPr/>
        </p:nvSpPr>
        <p:spPr>
          <a:xfrm>
            <a:off x="1821408" y="4032654"/>
            <a:ext cx="2005774" cy="264849"/>
          </a:xfrm>
          <a:prstGeom prst="rect">
            <a:avLst/>
          </a:prstGeom>
          <a:noFill/>
        </p:spPr>
        <p:txBody>
          <a:bodyPr wrap="square" lIns="0" tIns="0" rIns="0" bIns="0" rtlCol="0">
            <a:spAutoFit/>
          </a:bodyPr>
          <a:lstStyle/>
          <a:p>
            <a:pPr>
              <a:lnSpc>
                <a:spcPts val="1585"/>
              </a:lnSpc>
              <a:spcBef>
                <a:spcPts val="0"/>
              </a:spcBef>
            </a:pPr>
            <a:r>
              <a:rPr sz="1595" b="0" i="0" dirty="0">
                <a:solidFill>
                  <a:srgbClr val="000000"/>
                </a:solidFill>
                <a:latin typeface="font000000002cd217dc"/>
                <a:cs typeface="font000000002cd217dc"/>
              </a:rPr>
              <a:t>传统化学合成方法</a:t>
            </a:r>
          </a:p>
        </p:txBody>
      </p:sp>
      <p:sp>
        <p:nvSpPr>
          <p:cNvPr id="6" name="TextBox 1"/>
          <p:cNvSpPr txBox="1"/>
          <p:nvPr/>
        </p:nvSpPr>
        <p:spPr>
          <a:xfrm>
            <a:off x="5196840" y="4128450"/>
            <a:ext cx="1599565" cy="264849"/>
          </a:xfrm>
          <a:prstGeom prst="rect">
            <a:avLst/>
          </a:prstGeom>
          <a:noFill/>
        </p:spPr>
        <p:txBody>
          <a:bodyPr wrap="square" lIns="0" tIns="0" rIns="0" bIns="0" rtlCol="0">
            <a:spAutoFit/>
          </a:bodyPr>
          <a:lstStyle/>
          <a:p>
            <a:pPr>
              <a:lnSpc>
                <a:spcPts val="1585"/>
              </a:lnSpc>
              <a:spcBef>
                <a:spcPts val="0"/>
              </a:spcBef>
            </a:pPr>
            <a:r>
              <a:rPr sz="1595" b="0" i="0" dirty="0">
                <a:solidFill>
                  <a:srgbClr val="000000"/>
                </a:solidFill>
                <a:latin typeface="font000000002cd217dc"/>
                <a:cs typeface="font000000002cd217dc"/>
              </a:rPr>
              <a:t>组合化学方法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543700" y="486207"/>
            <a:ext cx="3657510" cy="822033"/>
          </a:xfrm>
          <a:prstGeom prst="rect">
            <a:avLst/>
          </a:prstGeom>
          <a:noFill/>
        </p:spPr>
        <p:txBody>
          <a:bodyPr wrap="square" lIns="0" tIns="0" rIns="0" bIns="0" rtlCol="0">
            <a:spAutoFit/>
          </a:bodyPr>
          <a:lstStyle/>
          <a:p>
            <a:pPr marL="533311">
              <a:lnSpc>
                <a:spcPts val="1782"/>
              </a:lnSpc>
              <a:spcBef>
                <a:spcPts val="0"/>
              </a:spcBef>
            </a:pPr>
            <a:r>
              <a:rPr sz="1800" b="0" i="0" dirty="0">
                <a:solidFill>
                  <a:srgbClr val="000000"/>
                </a:solidFill>
                <a:latin typeface="font000000002cd217dc"/>
                <a:cs typeface="font000000002cd217dc"/>
              </a:rPr>
              <a:t>先导化合物发现的两条途径</a:t>
            </a:r>
          </a:p>
          <a:p>
            <a:pPr>
              <a:lnSpc>
                <a:spcPts val="1768"/>
              </a:lnSpc>
              <a:spcBef>
                <a:spcPts val="2423"/>
              </a:spcBef>
            </a:pPr>
            <a:r>
              <a:rPr sz="1800" b="0" i="0" dirty="0">
                <a:solidFill>
                  <a:srgbClr val="000000"/>
                </a:solidFill>
                <a:latin typeface="font000000002cd217dc"/>
                <a:cs typeface="font000000002cd217dc"/>
              </a:rPr>
              <a:t>Ø</a:t>
            </a:r>
            <a:r>
              <a:rPr sz="1800" b="0" i="0" dirty="0">
                <a:solidFill>
                  <a:srgbClr val="000000"/>
                </a:solidFill>
                <a:latin typeface="Arial"/>
                <a:cs typeface="Arial"/>
              </a:rPr>
              <a:t>   </a:t>
            </a:r>
            <a:r>
              <a:rPr sz="1800" b="0" i="0" dirty="0">
                <a:solidFill>
                  <a:srgbClr val="000000"/>
                </a:solidFill>
                <a:latin typeface="font000000002cd217dc"/>
                <a:cs typeface="font000000002cd217dc"/>
              </a:rPr>
              <a:t>合理药物设计</a:t>
            </a:r>
          </a:p>
        </p:txBody>
      </p:sp>
      <p:sp>
        <p:nvSpPr>
          <p:cNvPr id="4" name="TextBox 1"/>
          <p:cNvSpPr txBox="1"/>
          <p:nvPr/>
        </p:nvSpPr>
        <p:spPr>
          <a:xfrm>
            <a:off x="539877" y="1621193"/>
            <a:ext cx="461010" cy="2347875"/>
          </a:xfrm>
          <a:prstGeom prst="rect">
            <a:avLst/>
          </a:prstGeom>
          <a:noFill/>
        </p:spPr>
        <p:txBody>
          <a:bodyPr wrap="square" lIns="0" tIns="0" rIns="0" bIns="0" rtlCol="0">
            <a:spAutoFit/>
          </a:bodyPr>
          <a:lstStyle/>
          <a:p>
            <a:pPr>
              <a:lnSpc>
                <a:spcPts val="457"/>
              </a:lnSpc>
              <a:spcBef>
                <a:spcPts val="0"/>
              </a:spcBef>
            </a:pPr>
            <a:r>
              <a:rPr sz="1800" b="0" i="0" dirty="0">
                <a:solidFill>
                  <a:srgbClr val="000000"/>
                </a:solidFill>
                <a:latin typeface="font000000002cd217dc"/>
                <a:cs typeface="font000000002cd217dc"/>
              </a:rPr>
              <a:t>•</a:t>
            </a:r>
          </a:p>
          <a:p>
            <a:pPr>
              <a:lnSpc>
                <a:spcPts val="457"/>
              </a:lnSpc>
              <a:spcBef>
                <a:spcPts val="3213"/>
              </a:spcBef>
            </a:pPr>
            <a:r>
              <a:rPr sz="1800" b="0" i="0" dirty="0">
                <a:solidFill>
                  <a:srgbClr val="000000"/>
                </a:solidFill>
                <a:latin typeface="font000000002cd217dc"/>
                <a:cs typeface="font000000002cd217dc"/>
              </a:rPr>
              <a:t>•</a:t>
            </a:r>
          </a:p>
          <a:p>
            <a:pPr>
              <a:lnSpc>
                <a:spcPts val="457"/>
              </a:lnSpc>
              <a:spcBef>
                <a:spcPts val="9733"/>
              </a:spcBef>
            </a:pPr>
            <a:r>
              <a:rPr sz="1800" b="0" i="0" dirty="0">
                <a:solidFill>
                  <a:srgbClr val="000000"/>
                </a:solidFill>
                <a:latin typeface="font000000002cd217dc"/>
                <a:cs typeface="font000000002cd217dc"/>
              </a:rPr>
              <a:t>•</a:t>
            </a:r>
          </a:p>
          <a:p>
            <a:pPr>
              <a:lnSpc>
                <a:spcPts val="457"/>
              </a:lnSpc>
              <a:spcBef>
                <a:spcPts val="3213"/>
              </a:spcBef>
            </a:pPr>
            <a:r>
              <a:rPr sz="1800" b="0" i="0" dirty="0">
                <a:solidFill>
                  <a:srgbClr val="000000"/>
                </a:solidFill>
                <a:latin typeface="font000000002cd217dc"/>
                <a:cs typeface="font000000002cd217dc"/>
              </a:rPr>
              <a:t>•</a:t>
            </a:r>
          </a:p>
        </p:txBody>
      </p:sp>
      <p:sp>
        <p:nvSpPr>
          <p:cNvPr id="5" name="TextBox 1"/>
          <p:cNvSpPr txBox="1"/>
          <p:nvPr/>
        </p:nvSpPr>
        <p:spPr>
          <a:xfrm>
            <a:off x="882777" y="1535697"/>
            <a:ext cx="7359650" cy="2523896"/>
          </a:xfrm>
          <a:prstGeom prst="rect">
            <a:avLst/>
          </a:prstGeom>
          <a:noFill/>
        </p:spPr>
        <p:txBody>
          <a:bodyPr wrap="square" lIns="0" tIns="0" rIns="0" bIns="0" rtlCol="0">
            <a:spAutoFit/>
          </a:bodyPr>
          <a:lstStyle/>
          <a:p>
            <a:pPr>
              <a:lnSpc>
                <a:spcPts val="1791"/>
              </a:lnSpc>
              <a:spcBef>
                <a:spcPts val="0"/>
              </a:spcBef>
            </a:pPr>
            <a:r>
              <a:rPr sz="1800" b="0" i="0" dirty="0">
                <a:solidFill>
                  <a:srgbClr val="000000"/>
                </a:solidFill>
                <a:latin typeface="font000000002cd217dc"/>
                <a:cs typeface="font000000002cd217dc"/>
              </a:rPr>
              <a:t>靶点学说</a:t>
            </a:r>
          </a:p>
          <a:p>
            <a:pPr>
              <a:lnSpc>
                <a:spcPts val="1836"/>
              </a:lnSpc>
              <a:spcBef>
                <a:spcPts val="1886"/>
              </a:spcBef>
            </a:pPr>
            <a:r>
              <a:rPr sz="1800" b="0" i="0" dirty="0">
                <a:solidFill>
                  <a:srgbClr val="000000"/>
                </a:solidFill>
                <a:latin typeface="font000000002cd217dc"/>
                <a:cs typeface="font000000002cd217dc"/>
              </a:rPr>
              <a:t>基于结构的药物设计（SBDD）</a:t>
            </a:r>
          </a:p>
          <a:p>
            <a:pPr marL="114300">
              <a:lnSpc>
                <a:spcPts val="1566"/>
              </a:lnSpc>
              <a:spcBef>
                <a:spcPts val="1667"/>
              </a:spcBef>
            </a:pPr>
            <a:r>
              <a:rPr sz="1595" b="0" i="0" dirty="0">
                <a:solidFill>
                  <a:srgbClr val="000000"/>
                </a:solidFill>
                <a:latin typeface="font000000002cd217dc"/>
                <a:cs typeface="font000000002cd217dc"/>
              </a:rPr>
              <a:t>–</a:t>
            </a:r>
            <a:r>
              <a:rPr sz="1595" b="0" i="0" dirty="0">
                <a:solidFill>
                  <a:srgbClr val="000000"/>
                </a:solidFill>
                <a:latin typeface="Arial"/>
                <a:cs typeface="Arial"/>
              </a:rPr>
              <a:t>   </a:t>
            </a:r>
            <a:r>
              <a:rPr sz="1595" b="0" i="0" dirty="0">
                <a:solidFill>
                  <a:srgbClr val="000000"/>
                </a:solidFill>
                <a:latin typeface="font000000002cd217dc"/>
                <a:cs typeface="font000000002cd217dc"/>
              </a:rPr>
              <a:t>直接药物设计</a:t>
            </a:r>
          </a:p>
          <a:p>
            <a:pPr marL="114300">
              <a:lnSpc>
                <a:spcPts val="1566"/>
              </a:lnSpc>
              <a:spcBef>
                <a:spcPts val="1694"/>
              </a:spcBef>
            </a:pPr>
            <a:r>
              <a:rPr sz="1595" b="0" i="0" dirty="0">
                <a:solidFill>
                  <a:srgbClr val="000000"/>
                </a:solidFill>
                <a:latin typeface="font000000002cd217dc"/>
                <a:cs typeface="font000000002cd217dc"/>
              </a:rPr>
              <a:t>–</a:t>
            </a:r>
            <a:r>
              <a:rPr sz="1595" b="0" i="0" dirty="0">
                <a:solidFill>
                  <a:srgbClr val="000000"/>
                </a:solidFill>
                <a:latin typeface="Arial"/>
                <a:cs typeface="Arial"/>
              </a:rPr>
              <a:t>   </a:t>
            </a:r>
            <a:r>
              <a:rPr sz="1595" b="0" i="0" dirty="0">
                <a:solidFill>
                  <a:srgbClr val="000000"/>
                </a:solidFill>
                <a:latin typeface="font000000002cd217dc"/>
                <a:cs typeface="font000000002cd217dc"/>
              </a:rPr>
              <a:t>间接药物设计</a:t>
            </a:r>
          </a:p>
          <a:p>
            <a:pPr>
              <a:lnSpc>
                <a:spcPts val="1836"/>
              </a:lnSpc>
              <a:spcBef>
                <a:spcPts val="1861"/>
              </a:spcBef>
            </a:pPr>
            <a:r>
              <a:rPr sz="1800" b="0" i="0" dirty="0">
                <a:solidFill>
                  <a:srgbClr val="000000"/>
                </a:solidFill>
                <a:latin typeface="font000000002cd217dc"/>
                <a:cs typeface="font000000002cd217dc"/>
              </a:rPr>
              <a:t>成药性设计:</a:t>
            </a:r>
            <a:r>
              <a:rPr sz="1800" b="0" i="0" dirty="0">
                <a:solidFill>
                  <a:srgbClr val="000000"/>
                </a:solidFill>
                <a:latin typeface="Arial"/>
                <a:cs typeface="Arial"/>
              </a:rPr>
              <a:t> </a:t>
            </a:r>
            <a:r>
              <a:rPr sz="1800" b="0" i="0" dirty="0">
                <a:solidFill>
                  <a:srgbClr val="000000"/>
                </a:solidFill>
                <a:latin typeface="font000000002cd217dc"/>
                <a:cs typeface="font000000002cd217dc"/>
              </a:rPr>
              <a:t>靶点暴露（药代/药动要求）：类药性，结构/性质的关系</a:t>
            </a:r>
          </a:p>
          <a:p>
            <a:pPr>
              <a:lnSpc>
                <a:spcPts val="1829"/>
              </a:lnSpc>
              <a:spcBef>
                <a:spcPts val="1841"/>
              </a:spcBef>
            </a:pPr>
            <a:r>
              <a:rPr sz="1800" b="0" i="0" dirty="0">
                <a:solidFill>
                  <a:srgbClr val="000000"/>
                </a:solidFill>
                <a:latin typeface="font000000002cd217dc"/>
                <a:cs typeface="font000000002cd217dc"/>
              </a:rPr>
              <a:t>基于片段的药物设计</a:t>
            </a:r>
            <a:r>
              <a:rPr sz="1800" b="0" i="0" dirty="0">
                <a:solidFill>
                  <a:srgbClr val="000000"/>
                </a:solidFill>
                <a:latin typeface="Arial"/>
                <a:cs typeface="Arial"/>
              </a:rPr>
              <a:t> </a:t>
            </a:r>
            <a:r>
              <a:rPr sz="1800" b="0" i="0" dirty="0">
                <a:solidFill>
                  <a:srgbClr val="000000"/>
                </a:solidFill>
                <a:latin typeface="font000000002cd217dc"/>
                <a:cs typeface="font000000002cd217dc"/>
              </a:rPr>
              <a:t>（</a:t>
            </a:r>
            <a:r>
              <a:rPr sz="1800" b="0" i="0" dirty="0">
                <a:solidFill>
                  <a:srgbClr val="000000"/>
                </a:solidFill>
                <a:latin typeface="Arial"/>
                <a:cs typeface="Arial"/>
              </a:rPr>
              <a:t> </a:t>
            </a:r>
            <a:r>
              <a:rPr sz="1800" b="0" i="0" dirty="0">
                <a:solidFill>
                  <a:srgbClr val="000000"/>
                </a:solidFill>
                <a:latin typeface="font000000002cd217dc"/>
                <a:cs typeface="font000000002cd217dc"/>
              </a:rPr>
              <a:t>FBDD）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486982" y="1933536"/>
            <a:ext cx="470122" cy="1499777"/>
          </a:xfrm>
          <a:prstGeom prst="rect">
            <a:avLst/>
          </a:prstGeom>
          <a:noFill/>
        </p:spPr>
        <p:txBody>
          <a:bodyPr wrap="square" lIns="0" tIns="0" rIns="0" bIns="0" rtlCol="0">
            <a:spAutoFit/>
          </a:bodyPr>
          <a:lstStyle/>
          <a:p>
            <a:pPr>
              <a:lnSpc>
                <a:spcPts val="509"/>
              </a:lnSpc>
              <a:spcBef>
                <a:spcPts val="0"/>
              </a:spcBef>
            </a:pPr>
            <a:r>
              <a:rPr sz="2005" b="0" i="0" dirty="0">
                <a:solidFill>
                  <a:srgbClr val="000000"/>
                </a:solidFill>
                <a:latin typeface="font000000002cd217dc"/>
                <a:cs typeface="font000000002cd217dc"/>
              </a:rPr>
              <a:t>•</a:t>
            </a:r>
          </a:p>
          <a:p>
            <a:pPr>
              <a:lnSpc>
                <a:spcPts val="509"/>
              </a:lnSpc>
              <a:spcBef>
                <a:spcPts val="3091"/>
              </a:spcBef>
            </a:pPr>
            <a:r>
              <a:rPr sz="2005" b="0" i="0" dirty="0">
                <a:solidFill>
                  <a:srgbClr val="000000"/>
                </a:solidFill>
                <a:latin typeface="font000000002cd217dc"/>
                <a:cs typeface="font000000002cd217dc"/>
              </a:rPr>
              <a:t>•</a:t>
            </a:r>
          </a:p>
          <a:p>
            <a:pPr>
              <a:lnSpc>
                <a:spcPts val="509"/>
              </a:lnSpc>
              <a:spcBef>
                <a:spcPts val="3091"/>
              </a:spcBef>
            </a:pPr>
            <a:r>
              <a:rPr sz="2005" b="0" i="0" dirty="0">
                <a:solidFill>
                  <a:srgbClr val="000000"/>
                </a:solidFill>
                <a:latin typeface="font000000002cd217dc"/>
                <a:cs typeface="font000000002cd217dc"/>
              </a:rPr>
              <a:t>•</a:t>
            </a:r>
          </a:p>
          <a:p>
            <a:pPr>
              <a:lnSpc>
                <a:spcPts val="509"/>
              </a:lnSpc>
              <a:spcBef>
                <a:spcPts val="3091"/>
              </a:spcBef>
            </a:pPr>
            <a:r>
              <a:rPr sz="2005" b="0" i="0" dirty="0">
                <a:solidFill>
                  <a:srgbClr val="000000"/>
                </a:solidFill>
                <a:latin typeface="font000000002cd217dc"/>
                <a:cs typeface="font000000002cd217dc"/>
              </a:rPr>
              <a:t>•</a:t>
            </a:r>
          </a:p>
        </p:txBody>
      </p:sp>
      <p:sp>
        <p:nvSpPr>
          <p:cNvPr id="4" name="TextBox 1"/>
          <p:cNvSpPr txBox="1"/>
          <p:nvPr/>
        </p:nvSpPr>
        <p:spPr>
          <a:xfrm>
            <a:off x="772732" y="1840340"/>
            <a:ext cx="2667635" cy="1686425"/>
          </a:xfrm>
          <a:prstGeom prst="rect">
            <a:avLst/>
          </a:prstGeom>
          <a:noFill/>
        </p:spPr>
        <p:txBody>
          <a:bodyPr wrap="square" lIns="0" tIns="0" rIns="0" bIns="0" rtlCol="0">
            <a:spAutoFit/>
          </a:bodyPr>
          <a:lstStyle/>
          <a:p>
            <a:pPr>
              <a:lnSpc>
                <a:spcPts val="1979"/>
              </a:lnSpc>
              <a:spcBef>
                <a:spcPts val="0"/>
              </a:spcBef>
            </a:pPr>
            <a:r>
              <a:rPr sz="2005" b="0" i="0" dirty="0">
                <a:solidFill>
                  <a:srgbClr val="000000"/>
                </a:solidFill>
                <a:latin typeface="font000000002cd217dc"/>
                <a:cs typeface="font000000002cd217dc"/>
              </a:rPr>
              <a:t>药物与靶点相互作用</a:t>
            </a:r>
          </a:p>
          <a:p>
            <a:pPr>
              <a:lnSpc>
                <a:spcPts val="3600"/>
              </a:lnSpc>
              <a:spcBef>
                <a:spcPts val="0"/>
              </a:spcBef>
            </a:pPr>
            <a:r>
              <a:rPr sz="2005" b="0" i="0" dirty="0">
                <a:solidFill>
                  <a:srgbClr val="000000"/>
                </a:solidFill>
                <a:latin typeface="font000000002cd217dc"/>
                <a:cs typeface="font000000002cd217dc"/>
              </a:rPr>
              <a:t>靶点的发现</a:t>
            </a:r>
          </a:p>
          <a:p>
            <a:pPr>
              <a:lnSpc>
                <a:spcPts val="3600"/>
              </a:lnSpc>
              <a:spcBef>
                <a:spcPts val="0"/>
              </a:spcBef>
            </a:pPr>
            <a:r>
              <a:rPr sz="2005" b="0" i="0" dirty="0">
                <a:solidFill>
                  <a:srgbClr val="000000"/>
                </a:solidFill>
                <a:latin typeface="font000000002cd217dc"/>
                <a:cs typeface="font000000002cd217dc"/>
              </a:rPr>
              <a:t>靶点的验证</a:t>
            </a:r>
          </a:p>
          <a:p>
            <a:pPr>
              <a:lnSpc>
                <a:spcPts val="3600"/>
              </a:lnSpc>
              <a:spcBef>
                <a:spcPts val="0"/>
              </a:spcBef>
            </a:pPr>
            <a:r>
              <a:rPr sz="2005" b="0" i="0" dirty="0">
                <a:solidFill>
                  <a:srgbClr val="000000"/>
                </a:solidFill>
                <a:latin typeface="font000000002cd217dc"/>
                <a:cs typeface="font000000002cd217dc"/>
              </a:rPr>
              <a:t>靶点结构的确证</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p:cNvGraphicFramePr>
            <a:graphicFrameLocks noGrp="1"/>
          </p:cNvGraphicFramePr>
          <p:nvPr/>
        </p:nvGraphicFramePr>
        <p:xfrm>
          <a:off x="7006590" y="1789646"/>
          <a:ext cx="406400" cy="429324"/>
        </p:xfrm>
        <a:graphic>
          <a:graphicData uri="http://schemas.openxmlformats.org/drawingml/2006/table">
            <a:tbl>
              <a:tblPr firstRow="1" bandRow="1"/>
              <a:tblGrid>
                <a:gridCol w="406400">
                  <a:extLst>
                    <a:ext uri="{9D8B030D-6E8A-4147-A177-3AD203B41FA5}">
                      <a16:colId xmlns:a16="http://schemas.microsoft.com/office/drawing/2014/main" val="20000"/>
                    </a:ext>
                  </a:extLst>
                </a:gridCol>
              </a:tblGrid>
              <a:tr h="429324">
                <a:tc>
                  <a:txBody>
                    <a:bodyPr/>
                    <a:lstStyle/>
                    <a:p>
                      <a:pPr marL="0"/>
                      <a:r>
                        <a:rPr lang="zh-CN" altLang="en-US" sz="1500" dirty="0">
                          <a:solidFill>
                            <a:srgbClr val="C00000"/>
                          </a:solidFill>
                          <a:latin typeface="font000000002cd217dc"/>
                          <a:cs typeface="font000000002cd217dc"/>
                        </a:rPr>
                        <a:t>信号</a:t>
                      </a:r>
                      <a:endParaRPr lang="zh-CN" altLang="en-US" dirty="0">
                        <a:latin typeface="Arial Unicode MS"/>
                        <a:cs typeface="Arial Unicode MS"/>
                      </a:endParaRPr>
                    </a:p>
                    <a:p>
                      <a:pPr marL="0"/>
                      <a:r>
                        <a:rPr lang="zh-CN" altLang="en-US" sz="1500" dirty="0">
                          <a:solidFill>
                            <a:srgbClr val="C00000"/>
                          </a:solidFill>
                          <a:latin typeface="font000000002cd217dc"/>
                          <a:cs typeface="font000000002cd217dc"/>
                        </a:rPr>
                        <a:t>传导</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pic>
        <p:nvPicPr>
          <p:cNvPr id="2" name="Picture 3"/>
          <p:cNvPicPr>
            <a:picLocks/>
          </p:cNvPicPr>
          <p:nvPr/>
        </p:nvPicPr>
        <p:blipFill>
          <a:blip r:embed="rId2" cstate="print"/>
          <a:srcRect/>
          <a:stretch>
            <a:fillRect/>
          </a:stretch>
        </p:blipFill>
        <p:spPr bwMode="auto">
          <a:xfrm>
            <a:off x="0" y="0"/>
            <a:ext cx="9144000" cy="5143500"/>
          </a:xfrm>
          <a:prstGeom prst="rect">
            <a:avLst/>
          </a:prstGeom>
          <a:noFill/>
        </p:spPr>
      </p:pic>
      <p:sp>
        <p:nvSpPr>
          <p:cNvPr id="4" name="TextBox 1"/>
          <p:cNvSpPr txBox="1"/>
          <p:nvPr/>
        </p:nvSpPr>
        <p:spPr>
          <a:xfrm>
            <a:off x="1520190" y="937095"/>
            <a:ext cx="5981700" cy="290043"/>
          </a:xfrm>
          <a:prstGeom prst="rect">
            <a:avLst/>
          </a:prstGeom>
          <a:noFill/>
        </p:spPr>
        <p:txBody>
          <a:bodyPr wrap="square" lIns="0" tIns="0" rIns="0" bIns="0" rtlCol="0">
            <a:spAutoFit/>
          </a:bodyPr>
          <a:lstStyle/>
          <a:p>
            <a:pPr>
              <a:lnSpc>
                <a:spcPts val="1784"/>
              </a:lnSpc>
              <a:spcBef>
                <a:spcPts val="0"/>
              </a:spcBef>
            </a:pPr>
            <a:r>
              <a:rPr sz="1800" b="0" i="0" dirty="0">
                <a:solidFill>
                  <a:srgbClr val="000066"/>
                </a:solidFill>
                <a:latin typeface="font000000002cd217dc"/>
                <a:cs typeface="font000000002cd217dc"/>
              </a:rPr>
              <a:t>药剂相</a:t>
            </a:r>
            <a:r>
              <a:rPr sz="1800" b="0" i="0" dirty="0">
                <a:solidFill>
                  <a:srgbClr val="000066"/>
                </a:solidFill>
                <a:latin typeface="Arial"/>
                <a:cs typeface="Arial"/>
              </a:rPr>
              <a:t>                             </a:t>
            </a:r>
            <a:r>
              <a:rPr sz="1800" b="0" i="0" dirty="0">
                <a:solidFill>
                  <a:srgbClr val="000066"/>
                </a:solidFill>
                <a:latin typeface="font000000002cd217dc"/>
                <a:cs typeface="font000000002cd217dc"/>
              </a:rPr>
              <a:t>药动相</a:t>
            </a:r>
            <a:r>
              <a:rPr sz="1800" b="0" i="0" dirty="0">
                <a:solidFill>
                  <a:srgbClr val="000066"/>
                </a:solidFill>
                <a:latin typeface="Arial"/>
                <a:cs typeface="Arial"/>
              </a:rPr>
              <a:t>                           </a:t>
            </a:r>
            <a:r>
              <a:rPr sz="1800" b="0" i="0" dirty="0">
                <a:solidFill>
                  <a:srgbClr val="000066"/>
                </a:solidFill>
                <a:latin typeface="font000000002cd217dc"/>
                <a:cs typeface="font000000002cd217dc"/>
              </a:rPr>
              <a:t>药效相</a:t>
            </a:r>
          </a:p>
        </p:txBody>
      </p:sp>
      <p:sp>
        <p:nvSpPr>
          <p:cNvPr id="5" name="TextBox 1"/>
          <p:cNvSpPr txBox="1"/>
          <p:nvPr/>
        </p:nvSpPr>
        <p:spPr>
          <a:xfrm>
            <a:off x="1234440" y="1327620"/>
            <a:ext cx="1175423" cy="1839205"/>
          </a:xfrm>
          <a:prstGeom prst="rect">
            <a:avLst/>
          </a:prstGeom>
          <a:noFill/>
        </p:spPr>
        <p:txBody>
          <a:bodyPr wrap="square" lIns="0" tIns="0" rIns="0" bIns="0" rtlCol="0">
            <a:spAutoFit/>
          </a:bodyPr>
          <a:lstStyle/>
          <a:p>
            <a:pPr marL="400050">
              <a:lnSpc>
                <a:spcPts val="1170"/>
              </a:lnSpc>
              <a:spcBef>
                <a:spcPts val="0"/>
              </a:spcBef>
            </a:pPr>
            <a:r>
              <a:rPr sz="1200" b="0" i="0" dirty="0">
                <a:solidFill>
                  <a:srgbClr val="800000"/>
                </a:solidFill>
                <a:latin typeface="font000000002cd217dc"/>
                <a:cs typeface="font000000002cd217dc"/>
              </a:rPr>
              <a:t>注射</a:t>
            </a:r>
          </a:p>
          <a:p>
            <a:pPr>
              <a:lnSpc>
                <a:spcPts val="2939"/>
              </a:lnSpc>
              <a:spcBef>
                <a:spcPts val="0"/>
              </a:spcBef>
            </a:pPr>
            <a:r>
              <a:rPr sz="1800" b="0" i="0" dirty="0">
                <a:solidFill>
                  <a:srgbClr val="000000"/>
                </a:solidFill>
                <a:latin typeface="font000000002cd217dc"/>
                <a:cs typeface="font000000002cd217dc"/>
              </a:rPr>
              <a:t>剂</a:t>
            </a:r>
            <a:r>
              <a:rPr sz="1800" b="0" i="0" dirty="0">
                <a:solidFill>
                  <a:srgbClr val="000000"/>
                </a:solidFill>
                <a:latin typeface="Arial"/>
                <a:cs typeface="Arial"/>
              </a:rPr>
              <a:t>   </a:t>
            </a:r>
            <a:r>
              <a:rPr sz="1200" b="0" i="0" dirty="0">
                <a:solidFill>
                  <a:srgbClr val="800000"/>
                </a:solidFill>
                <a:latin typeface="font000000002cd217dc"/>
                <a:cs typeface="font000000002cd217dc"/>
              </a:rPr>
              <a:t>口服</a:t>
            </a:r>
          </a:p>
          <a:p>
            <a:pPr>
              <a:lnSpc>
                <a:spcPts val="2086"/>
              </a:lnSpc>
              <a:spcBef>
                <a:spcPts val="0"/>
              </a:spcBef>
            </a:pPr>
            <a:r>
              <a:rPr sz="1800" b="0" i="0" dirty="0">
                <a:solidFill>
                  <a:srgbClr val="000000"/>
                </a:solidFill>
                <a:latin typeface="font000000002cd217dc"/>
                <a:cs typeface="font000000002cd217dc"/>
              </a:rPr>
              <a:t>型</a:t>
            </a:r>
            <a:r>
              <a:rPr sz="1800" b="0" i="0" dirty="0">
                <a:solidFill>
                  <a:srgbClr val="000000"/>
                </a:solidFill>
                <a:latin typeface="Arial"/>
                <a:cs typeface="Arial"/>
              </a:rPr>
              <a:t>   </a:t>
            </a:r>
            <a:r>
              <a:rPr sz="1200" b="0" i="0" dirty="0">
                <a:solidFill>
                  <a:srgbClr val="800000"/>
                </a:solidFill>
                <a:latin typeface="font000000002cd217dc"/>
                <a:cs typeface="font000000002cd217dc"/>
              </a:rPr>
              <a:t>栓剂</a:t>
            </a:r>
          </a:p>
          <a:p>
            <a:pPr marL="400050">
              <a:lnSpc>
                <a:spcPts val="1478"/>
              </a:lnSpc>
              <a:spcBef>
                <a:spcPts val="0"/>
              </a:spcBef>
            </a:pPr>
            <a:r>
              <a:rPr sz="1200" b="0" i="0" dirty="0">
                <a:solidFill>
                  <a:srgbClr val="800000"/>
                </a:solidFill>
                <a:latin typeface="font000000002cd217dc"/>
                <a:cs typeface="font000000002cd217dc"/>
              </a:rPr>
              <a:t>鼻喷</a:t>
            </a:r>
          </a:p>
          <a:p>
            <a:pPr marL="400050">
              <a:lnSpc>
                <a:spcPts val="2153"/>
              </a:lnSpc>
              <a:spcBef>
                <a:spcPts val="0"/>
              </a:spcBef>
            </a:pPr>
            <a:r>
              <a:rPr sz="1200" b="0" i="0" dirty="0">
                <a:solidFill>
                  <a:srgbClr val="800000"/>
                </a:solidFill>
                <a:latin typeface="font000000002cd217dc"/>
                <a:cs typeface="font000000002cd217dc"/>
              </a:rPr>
              <a:t>透皮</a:t>
            </a:r>
          </a:p>
          <a:p>
            <a:pPr marL="450888">
              <a:lnSpc>
                <a:spcPts val="2534"/>
              </a:lnSpc>
              <a:spcBef>
                <a:spcPts val="0"/>
              </a:spcBef>
            </a:pPr>
            <a:r>
              <a:rPr sz="1355" b="0" i="0" dirty="0">
                <a:solidFill>
                  <a:srgbClr val="800000"/>
                </a:solidFill>
                <a:latin typeface="font000000002cd217dc"/>
                <a:cs typeface="font000000002cd217dc"/>
              </a:rPr>
              <a:t>给药</a:t>
            </a:r>
          </a:p>
          <a:p>
            <a:pPr marL="450888">
              <a:lnSpc>
                <a:spcPts val="1623"/>
              </a:lnSpc>
              <a:spcBef>
                <a:spcPts val="0"/>
              </a:spcBef>
            </a:pPr>
            <a:r>
              <a:rPr sz="1355" b="0" i="0" dirty="0">
                <a:solidFill>
                  <a:srgbClr val="800000"/>
                </a:solidFill>
                <a:latin typeface="font000000002cd217dc"/>
                <a:cs typeface="font000000002cd217dc"/>
              </a:rPr>
              <a:t>系统</a:t>
            </a:r>
          </a:p>
        </p:txBody>
      </p:sp>
      <p:sp>
        <p:nvSpPr>
          <p:cNvPr id="6" name="TextBox 1"/>
          <p:cNvSpPr txBox="1"/>
          <p:nvPr/>
        </p:nvSpPr>
        <p:spPr>
          <a:xfrm>
            <a:off x="2524125" y="1564411"/>
            <a:ext cx="762000" cy="478790"/>
          </a:xfrm>
          <a:prstGeom prst="rect">
            <a:avLst/>
          </a:prstGeom>
          <a:noFill/>
        </p:spPr>
        <p:txBody>
          <a:bodyPr wrap="square" lIns="0" tIns="0" rIns="0" bIns="0" rtlCol="0">
            <a:spAutoFit/>
          </a:bodyPr>
          <a:lstStyle/>
          <a:p>
            <a:pPr>
              <a:lnSpc>
                <a:spcPts val="1457"/>
              </a:lnSpc>
              <a:spcBef>
                <a:spcPts val="0"/>
              </a:spcBef>
            </a:pPr>
            <a:r>
              <a:rPr sz="1500" b="0" i="0" dirty="0">
                <a:solidFill>
                  <a:srgbClr val="006600"/>
                </a:solidFill>
                <a:latin typeface="font000000002cd217dc"/>
                <a:cs typeface="font000000002cd217dc"/>
              </a:rPr>
              <a:t>配基</a:t>
            </a:r>
          </a:p>
          <a:p>
            <a:pPr>
              <a:lnSpc>
                <a:spcPts val="1814"/>
              </a:lnSpc>
              <a:spcBef>
                <a:spcPts val="0"/>
              </a:spcBef>
            </a:pPr>
            <a:r>
              <a:rPr sz="1500" b="0" i="0" dirty="0">
                <a:solidFill>
                  <a:srgbClr val="006600"/>
                </a:solidFill>
                <a:latin typeface="font000000002cd217dc"/>
                <a:cs typeface="font000000002cd217dc"/>
              </a:rPr>
              <a:t>性质</a:t>
            </a:r>
          </a:p>
        </p:txBody>
      </p:sp>
      <p:sp>
        <p:nvSpPr>
          <p:cNvPr id="7" name="TextBox 1"/>
          <p:cNvSpPr txBox="1"/>
          <p:nvPr/>
        </p:nvSpPr>
        <p:spPr>
          <a:xfrm>
            <a:off x="3977640" y="1328090"/>
            <a:ext cx="3810000" cy="1832524"/>
          </a:xfrm>
          <a:prstGeom prst="rect">
            <a:avLst/>
          </a:prstGeom>
          <a:noFill/>
        </p:spPr>
        <p:txBody>
          <a:bodyPr wrap="square" lIns="0" tIns="0" rIns="0" bIns="0" rtlCol="0">
            <a:spAutoFit/>
          </a:bodyPr>
          <a:lstStyle/>
          <a:p>
            <a:pPr>
              <a:lnSpc>
                <a:spcPts val="1782"/>
              </a:lnSpc>
              <a:spcBef>
                <a:spcPts val="0"/>
              </a:spcBef>
            </a:pPr>
            <a:r>
              <a:rPr sz="1800" b="0" i="0" dirty="0">
                <a:solidFill>
                  <a:srgbClr val="800000"/>
                </a:solidFill>
                <a:latin typeface="font000000002cd217dc"/>
                <a:cs typeface="font000000002cd217dc"/>
              </a:rPr>
              <a:t>生物屏障</a:t>
            </a:r>
            <a:r>
              <a:rPr sz="1800" b="0" i="0" dirty="0">
                <a:solidFill>
                  <a:srgbClr val="800000"/>
                </a:solidFill>
                <a:latin typeface="Arial"/>
                <a:cs typeface="Arial"/>
              </a:rPr>
              <a:t>                         </a:t>
            </a:r>
            <a:r>
              <a:rPr sz="1800" b="0" i="0" dirty="0">
                <a:solidFill>
                  <a:srgbClr val="800000"/>
                </a:solidFill>
                <a:latin typeface="font000000002cd217dc"/>
                <a:cs typeface="font000000002cd217dc"/>
              </a:rPr>
              <a:t>内在活性</a:t>
            </a:r>
          </a:p>
          <a:p>
            <a:pPr marL="514350">
              <a:lnSpc>
                <a:spcPts val="2883"/>
              </a:lnSpc>
              <a:spcBef>
                <a:spcPts val="0"/>
              </a:spcBef>
            </a:pPr>
            <a:r>
              <a:rPr sz="1500" b="0" i="0" dirty="0">
                <a:solidFill>
                  <a:srgbClr val="006600"/>
                </a:solidFill>
                <a:latin typeface="font000000002cd217dc"/>
                <a:cs typeface="font000000002cd217dc"/>
              </a:rPr>
              <a:t>胃肠道</a:t>
            </a:r>
            <a:r>
              <a:rPr sz="1500" b="0" i="0" dirty="0">
                <a:solidFill>
                  <a:srgbClr val="006600"/>
                </a:solidFill>
                <a:latin typeface="Arial"/>
                <a:cs typeface="Arial"/>
              </a:rPr>
              <a:t> </a:t>
            </a:r>
            <a:r>
              <a:rPr sz="1500" b="0" i="0" dirty="0">
                <a:solidFill>
                  <a:srgbClr val="006600"/>
                </a:solidFill>
                <a:latin typeface="font000000002cd217dc"/>
                <a:cs typeface="font000000002cd217dc"/>
              </a:rPr>
              <a:t>、肝</a:t>
            </a:r>
            <a:r>
              <a:rPr sz="1500" b="0" i="0" dirty="0">
                <a:solidFill>
                  <a:srgbClr val="006600"/>
                </a:solidFill>
                <a:latin typeface="Arial"/>
                <a:cs typeface="Arial"/>
              </a:rPr>
              <a:t> </a:t>
            </a:r>
            <a:r>
              <a:rPr sz="1500" b="0" i="0" dirty="0">
                <a:solidFill>
                  <a:srgbClr val="006600"/>
                </a:solidFill>
                <a:latin typeface="font000000002cd217dc"/>
                <a:cs typeface="font000000002cd217dc"/>
              </a:rPr>
              <a:t>、血脑屏障</a:t>
            </a:r>
          </a:p>
          <a:p>
            <a:pPr marL="971550">
              <a:lnSpc>
                <a:spcPts val="1332"/>
              </a:lnSpc>
              <a:spcBef>
                <a:spcPts val="3904"/>
              </a:spcBef>
            </a:pPr>
            <a:r>
              <a:rPr sz="1355" b="0" i="0" dirty="0">
                <a:solidFill>
                  <a:srgbClr val="FF7575"/>
                </a:solidFill>
                <a:latin typeface="font000000002cd217dc"/>
                <a:cs typeface="font000000002cd217dc"/>
              </a:rPr>
              <a:t>分布</a:t>
            </a:r>
            <a:r>
              <a:rPr sz="1355" b="0" i="0" dirty="0">
                <a:solidFill>
                  <a:srgbClr val="800000"/>
                </a:solidFill>
                <a:latin typeface="font000000002cd217dc"/>
                <a:cs typeface="font000000002cd217dc"/>
              </a:rPr>
              <a:t>d</a:t>
            </a:r>
            <a:r>
              <a:rPr sz="1355" b="0" i="0" dirty="0">
                <a:solidFill>
                  <a:srgbClr val="FF7575"/>
                </a:solidFill>
                <a:latin typeface="font000000002cd217dc"/>
                <a:cs typeface="font000000002cd217dc"/>
              </a:rPr>
              <a:t>istribution</a:t>
            </a:r>
            <a:r>
              <a:rPr sz="1355" b="0" i="0" dirty="0">
                <a:solidFill>
                  <a:srgbClr val="FF7575"/>
                </a:solidFill>
                <a:latin typeface="Arial"/>
                <a:cs typeface="Arial"/>
              </a:rPr>
              <a:t>      </a:t>
            </a:r>
            <a:r>
              <a:rPr sz="1355" b="0" i="0" dirty="0">
                <a:solidFill>
                  <a:srgbClr val="FF7575"/>
                </a:solidFill>
                <a:latin typeface="font000000002cd217dc"/>
                <a:cs typeface="font000000002cd217dc"/>
              </a:rPr>
              <a:t>靶点</a:t>
            </a:r>
          </a:p>
          <a:p>
            <a:pPr marL="2686050">
              <a:lnSpc>
                <a:spcPts val="1316"/>
              </a:lnSpc>
              <a:spcBef>
                <a:spcPts val="2713"/>
              </a:spcBef>
            </a:pPr>
            <a:r>
              <a:rPr sz="1355" b="0" i="0" dirty="0">
                <a:solidFill>
                  <a:srgbClr val="800000"/>
                </a:solidFill>
                <a:latin typeface="font000000002cd217dc"/>
                <a:cs typeface="font000000002cd217dc"/>
              </a:rPr>
              <a:t>配基</a:t>
            </a:r>
          </a:p>
        </p:txBody>
      </p:sp>
      <p:sp>
        <p:nvSpPr>
          <p:cNvPr id="8" name="TextBox 1"/>
          <p:cNvSpPr txBox="1"/>
          <p:nvPr/>
        </p:nvSpPr>
        <p:spPr>
          <a:xfrm>
            <a:off x="1225258" y="3433369"/>
            <a:ext cx="609600" cy="287300"/>
          </a:xfrm>
          <a:prstGeom prst="rect">
            <a:avLst/>
          </a:prstGeom>
          <a:noFill/>
        </p:spPr>
        <p:txBody>
          <a:bodyPr wrap="square" lIns="0" tIns="0" rIns="0" bIns="0" rtlCol="0">
            <a:spAutoFit/>
          </a:bodyPr>
          <a:lstStyle/>
          <a:p>
            <a:pPr>
              <a:lnSpc>
                <a:spcPts val="1762"/>
              </a:lnSpc>
              <a:spcBef>
                <a:spcPts val="0"/>
              </a:spcBef>
            </a:pPr>
            <a:r>
              <a:rPr sz="1800" b="0" i="0" dirty="0">
                <a:solidFill>
                  <a:srgbClr val="000000"/>
                </a:solidFill>
                <a:latin typeface="font000000002cd217dc"/>
                <a:cs typeface="font000000002cd217dc"/>
              </a:rPr>
              <a:t>方</a:t>
            </a:r>
          </a:p>
        </p:txBody>
      </p:sp>
      <p:sp>
        <p:nvSpPr>
          <p:cNvPr id="9" name="TextBox 1"/>
          <p:cNvSpPr txBox="1"/>
          <p:nvPr/>
        </p:nvSpPr>
        <p:spPr>
          <a:xfrm>
            <a:off x="1634490" y="3252756"/>
            <a:ext cx="2011146" cy="296602"/>
          </a:xfrm>
          <a:prstGeom prst="rect">
            <a:avLst/>
          </a:prstGeom>
          <a:noFill/>
        </p:spPr>
        <p:txBody>
          <a:bodyPr wrap="square" lIns="0" tIns="0" rIns="0" bIns="0" rtlCol="0">
            <a:spAutoFit/>
          </a:bodyPr>
          <a:lstStyle/>
          <a:p>
            <a:pPr>
              <a:lnSpc>
                <a:spcPts val="1835"/>
              </a:lnSpc>
              <a:spcBef>
                <a:spcPts val="0"/>
              </a:spcBef>
            </a:pPr>
            <a:r>
              <a:rPr sz="1200" b="0" i="0" dirty="0">
                <a:solidFill>
                  <a:srgbClr val="800000"/>
                </a:solidFill>
                <a:latin typeface="font000000002cd217dc"/>
                <a:cs typeface="font000000002cd217dc"/>
              </a:rPr>
              <a:t>静脉</a:t>
            </a:r>
            <a:r>
              <a:rPr sz="1200" b="0" i="0" dirty="0">
                <a:solidFill>
                  <a:srgbClr val="800000"/>
                </a:solidFill>
                <a:latin typeface="Arial"/>
                <a:cs typeface="Arial"/>
              </a:rPr>
              <a:t>           </a:t>
            </a:r>
            <a:r>
              <a:rPr sz="1355" b="0" i="0" dirty="0">
                <a:solidFill>
                  <a:srgbClr val="006600"/>
                </a:solidFill>
                <a:latin typeface="font000000002cd217dc"/>
                <a:cs typeface="font000000002cd217dc"/>
              </a:rPr>
              <a:t>药物释放度</a:t>
            </a:r>
          </a:p>
        </p:txBody>
      </p:sp>
      <p:sp>
        <p:nvSpPr>
          <p:cNvPr id="10" name="TextBox 1"/>
          <p:cNvSpPr txBox="1"/>
          <p:nvPr/>
        </p:nvSpPr>
        <p:spPr>
          <a:xfrm>
            <a:off x="4491990" y="3112175"/>
            <a:ext cx="1666626" cy="251933"/>
          </a:xfrm>
          <a:prstGeom prst="rect">
            <a:avLst/>
          </a:prstGeom>
          <a:noFill/>
        </p:spPr>
        <p:txBody>
          <a:bodyPr wrap="square" lIns="0" tIns="0" rIns="0" bIns="0" rtlCol="0">
            <a:spAutoFit/>
          </a:bodyPr>
          <a:lstStyle/>
          <a:p>
            <a:pPr>
              <a:lnSpc>
                <a:spcPts val="1484"/>
              </a:lnSpc>
              <a:spcBef>
                <a:spcPts val="0"/>
              </a:spcBef>
            </a:pPr>
            <a:r>
              <a:rPr sz="1355" b="0" i="0" dirty="0">
                <a:solidFill>
                  <a:srgbClr val="FF7575"/>
                </a:solidFill>
                <a:latin typeface="font000000002cd217dc"/>
                <a:cs typeface="font000000002cd217dc"/>
              </a:rPr>
              <a:t>吸收</a:t>
            </a:r>
            <a:r>
              <a:rPr sz="1355" b="0" i="0" dirty="0">
                <a:solidFill>
                  <a:srgbClr val="800000"/>
                </a:solidFill>
                <a:latin typeface="font000000002cd217dc"/>
                <a:cs typeface="font000000002cd217dc"/>
              </a:rPr>
              <a:t>a</a:t>
            </a:r>
            <a:r>
              <a:rPr sz="1355" b="0" i="0" dirty="0">
                <a:solidFill>
                  <a:srgbClr val="FF7575"/>
                </a:solidFill>
                <a:latin typeface="font000000002cd217dc"/>
                <a:cs typeface="font000000002cd217dc"/>
              </a:rPr>
              <a:t>bsorption</a:t>
            </a:r>
          </a:p>
        </p:txBody>
      </p:sp>
      <p:sp>
        <p:nvSpPr>
          <p:cNvPr id="11" name="TextBox 1"/>
          <p:cNvSpPr txBox="1"/>
          <p:nvPr/>
        </p:nvSpPr>
        <p:spPr>
          <a:xfrm>
            <a:off x="6263640" y="3443508"/>
            <a:ext cx="1410335" cy="232659"/>
          </a:xfrm>
          <a:prstGeom prst="rect">
            <a:avLst/>
          </a:prstGeom>
          <a:noFill/>
        </p:spPr>
        <p:txBody>
          <a:bodyPr wrap="square" lIns="0" tIns="0" rIns="0" bIns="0" rtlCol="0">
            <a:spAutoFit/>
          </a:bodyPr>
          <a:lstStyle/>
          <a:p>
            <a:pPr>
              <a:lnSpc>
                <a:spcPts val="1332"/>
              </a:lnSpc>
              <a:spcBef>
                <a:spcPts val="0"/>
              </a:spcBef>
            </a:pPr>
            <a:r>
              <a:rPr sz="1355" b="0" i="0" dirty="0">
                <a:solidFill>
                  <a:srgbClr val="FF7575"/>
                </a:solidFill>
                <a:latin typeface="font000000002cd217dc"/>
                <a:cs typeface="font000000002cd217dc"/>
              </a:rPr>
              <a:t>代谢</a:t>
            </a:r>
            <a:r>
              <a:rPr sz="1355" b="0" i="0" dirty="0">
                <a:solidFill>
                  <a:srgbClr val="FF7575"/>
                </a:solidFill>
                <a:latin typeface="Arial"/>
                <a:cs typeface="Arial"/>
              </a:rPr>
              <a:t>       </a:t>
            </a:r>
            <a:r>
              <a:rPr sz="1355" b="0" i="0" dirty="0">
                <a:solidFill>
                  <a:srgbClr val="FF7575"/>
                </a:solidFill>
                <a:latin typeface="font000000002cd217dc"/>
                <a:cs typeface="font000000002cd217dc"/>
              </a:rPr>
              <a:t>排泄</a:t>
            </a:r>
          </a:p>
        </p:txBody>
      </p:sp>
      <p:sp>
        <p:nvSpPr>
          <p:cNvPr id="12" name="TextBox 1"/>
          <p:cNvSpPr txBox="1"/>
          <p:nvPr/>
        </p:nvSpPr>
        <p:spPr>
          <a:xfrm>
            <a:off x="1225258" y="3610216"/>
            <a:ext cx="1552232" cy="839369"/>
          </a:xfrm>
          <a:prstGeom prst="rect">
            <a:avLst/>
          </a:prstGeom>
          <a:noFill/>
        </p:spPr>
        <p:txBody>
          <a:bodyPr wrap="square" lIns="0" tIns="0" rIns="0" bIns="0" rtlCol="0">
            <a:spAutoFit/>
          </a:bodyPr>
          <a:lstStyle/>
          <a:p>
            <a:pPr>
              <a:lnSpc>
                <a:spcPts val="2524"/>
              </a:lnSpc>
              <a:spcBef>
                <a:spcPts val="0"/>
              </a:spcBef>
            </a:pPr>
            <a:r>
              <a:rPr sz="1800" b="0" i="0" dirty="0">
                <a:solidFill>
                  <a:srgbClr val="000000"/>
                </a:solidFill>
                <a:latin typeface="font000000002cd217dc"/>
                <a:cs typeface="font000000002cd217dc"/>
              </a:rPr>
              <a:t>式</a:t>
            </a:r>
            <a:r>
              <a:rPr sz="1800" b="0" i="0" dirty="0">
                <a:solidFill>
                  <a:srgbClr val="000000"/>
                </a:solidFill>
                <a:latin typeface="Arial"/>
                <a:cs typeface="Arial"/>
              </a:rPr>
              <a:t>   </a:t>
            </a:r>
            <a:r>
              <a:rPr sz="1200" b="0" i="0" dirty="0">
                <a:solidFill>
                  <a:srgbClr val="800000"/>
                </a:solidFill>
                <a:latin typeface="font000000002cd217dc"/>
                <a:cs typeface="font000000002cd217dc"/>
              </a:rPr>
              <a:t>皮肤、粘膜</a:t>
            </a:r>
          </a:p>
          <a:p>
            <a:pPr marL="409232">
              <a:lnSpc>
                <a:spcPts val="1423"/>
              </a:lnSpc>
              <a:spcBef>
                <a:spcPts val="0"/>
              </a:spcBef>
            </a:pPr>
            <a:r>
              <a:rPr sz="1200" b="0" i="0" dirty="0">
                <a:solidFill>
                  <a:srgbClr val="800000"/>
                </a:solidFill>
                <a:latin typeface="font000000002cd217dc"/>
                <a:cs typeface="font000000002cd217dc"/>
              </a:rPr>
              <a:t>肌肉、眼部</a:t>
            </a:r>
          </a:p>
          <a:p>
            <a:pPr marL="409232">
              <a:lnSpc>
                <a:spcPts val="2162"/>
              </a:lnSpc>
              <a:spcBef>
                <a:spcPts val="0"/>
              </a:spcBef>
            </a:pPr>
            <a:r>
              <a:rPr sz="1200" b="0" i="0" dirty="0">
                <a:solidFill>
                  <a:srgbClr val="800000"/>
                </a:solidFill>
                <a:latin typeface="font000000002cd217dc"/>
                <a:cs typeface="font000000002cd217dc"/>
              </a:rPr>
              <a:t>舌下、鼻腔</a:t>
            </a:r>
          </a:p>
        </p:txBody>
      </p:sp>
      <p:sp>
        <p:nvSpPr>
          <p:cNvPr id="13" name="TextBox 1"/>
          <p:cNvSpPr txBox="1"/>
          <p:nvPr/>
        </p:nvSpPr>
        <p:spPr>
          <a:xfrm>
            <a:off x="4434840" y="3527818"/>
            <a:ext cx="1590392" cy="842272"/>
          </a:xfrm>
          <a:prstGeom prst="rect">
            <a:avLst/>
          </a:prstGeom>
          <a:noFill/>
        </p:spPr>
        <p:txBody>
          <a:bodyPr wrap="square" lIns="0" tIns="0" rIns="0" bIns="0" rtlCol="0">
            <a:spAutoFit/>
          </a:bodyPr>
          <a:lstStyle/>
          <a:p>
            <a:pPr marL="171450">
              <a:lnSpc>
                <a:spcPts val="1604"/>
              </a:lnSpc>
              <a:spcBef>
                <a:spcPts val="0"/>
              </a:spcBef>
            </a:pPr>
            <a:r>
              <a:rPr sz="1800" b="0" i="0" dirty="0">
                <a:solidFill>
                  <a:srgbClr val="800000"/>
                </a:solidFill>
                <a:latin typeface="font000000002cd217dc"/>
                <a:cs typeface="font000000002cd217dc"/>
              </a:rPr>
              <a:t>ADME/T</a:t>
            </a:r>
          </a:p>
          <a:p>
            <a:pPr marL="67945">
              <a:lnSpc>
                <a:spcPts val="2212"/>
              </a:lnSpc>
              <a:spcBef>
                <a:spcPts val="0"/>
              </a:spcBef>
            </a:pPr>
            <a:r>
              <a:rPr sz="1355" b="0" i="0" dirty="0">
                <a:solidFill>
                  <a:srgbClr val="006600"/>
                </a:solidFill>
                <a:latin typeface="font000000002cd217dc"/>
                <a:cs typeface="font000000002cd217dc"/>
              </a:rPr>
              <a:t>生物利用度</a:t>
            </a:r>
          </a:p>
          <a:p>
            <a:pPr>
              <a:lnSpc>
                <a:spcPts val="2316"/>
              </a:lnSpc>
              <a:spcBef>
                <a:spcPts val="0"/>
              </a:spcBef>
            </a:pPr>
            <a:r>
              <a:rPr sz="1355" b="0" i="0" dirty="0">
                <a:solidFill>
                  <a:srgbClr val="006600"/>
                </a:solidFill>
                <a:latin typeface="font000000002cd217dc"/>
                <a:cs typeface="font000000002cd217dc"/>
              </a:rPr>
              <a:t>Bioavailability</a:t>
            </a:r>
          </a:p>
        </p:txBody>
      </p:sp>
      <p:sp>
        <p:nvSpPr>
          <p:cNvPr id="14" name="TextBox 1"/>
          <p:cNvSpPr txBox="1"/>
          <p:nvPr/>
        </p:nvSpPr>
        <p:spPr>
          <a:xfrm>
            <a:off x="5920740" y="3736314"/>
            <a:ext cx="2325755" cy="205126"/>
          </a:xfrm>
          <a:prstGeom prst="rect">
            <a:avLst/>
          </a:prstGeom>
          <a:noFill/>
        </p:spPr>
        <p:txBody>
          <a:bodyPr wrap="square" lIns="0" tIns="0" rIns="0" bIns="0" rtlCol="0">
            <a:spAutoFit/>
          </a:bodyPr>
          <a:lstStyle/>
          <a:p>
            <a:pPr>
              <a:lnSpc>
                <a:spcPts val="1115"/>
              </a:lnSpc>
              <a:spcBef>
                <a:spcPts val="0"/>
              </a:spcBef>
            </a:pPr>
            <a:r>
              <a:rPr sz="1355" b="0" i="0" dirty="0">
                <a:solidFill>
                  <a:srgbClr val="800000"/>
                </a:solidFill>
                <a:latin typeface="font000000002cd217dc"/>
                <a:cs typeface="font000000002cd217dc"/>
              </a:rPr>
              <a:t>m</a:t>
            </a:r>
            <a:r>
              <a:rPr sz="1355" b="0" i="0" dirty="0">
                <a:solidFill>
                  <a:srgbClr val="FF7575"/>
                </a:solidFill>
                <a:latin typeface="font000000002cd217dc"/>
                <a:cs typeface="font000000002cd217dc"/>
              </a:rPr>
              <a:t>etabolism</a:t>
            </a:r>
            <a:r>
              <a:rPr sz="1355" b="0" i="0" dirty="0">
                <a:solidFill>
                  <a:srgbClr val="FF7575"/>
                </a:solidFill>
                <a:latin typeface="Arial"/>
                <a:cs typeface="Arial"/>
              </a:rPr>
              <a:t>   </a:t>
            </a:r>
            <a:r>
              <a:rPr sz="1355" b="0" i="0" dirty="0">
                <a:solidFill>
                  <a:srgbClr val="800000"/>
                </a:solidFill>
                <a:latin typeface="font000000002cd217dc"/>
                <a:cs typeface="font000000002cd217dc"/>
              </a:rPr>
              <a:t>e</a:t>
            </a:r>
            <a:r>
              <a:rPr sz="1355" b="0" i="0" dirty="0">
                <a:solidFill>
                  <a:srgbClr val="FF7575"/>
                </a:solidFill>
                <a:latin typeface="font000000002cd217dc"/>
                <a:cs typeface="font000000002cd217dc"/>
              </a:rPr>
              <a:t>xcretion</a:t>
            </a:r>
          </a:p>
        </p:txBody>
      </p:sp>
      <p:sp>
        <p:nvSpPr>
          <p:cNvPr id="15" name="TextBox 1"/>
          <p:cNvSpPr txBox="1"/>
          <p:nvPr/>
        </p:nvSpPr>
        <p:spPr>
          <a:xfrm>
            <a:off x="855551" y="4543384"/>
            <a:ext cx="6272402" cy="265457"/>
          </a:xfrm>
          <a:prstGeom prst="rect">
            <a:avLst/>
          </a:prstGeom>
          <a:noFill/>
        </p:spPr>
        <p:txBody>
          <a:bodyPr wrap="square" lIns="0" tIns="0" rIns="0" bIns="0" rtlCol="0">
            <a:spAutoFit/>
          </a:bodyPr>
          <a:lstStyle/>
          <a:p>
            <a:pPr>
              <a:lnSpc>
                <a:spcPts val="1590"/>
              </a:lnSpc>
              <a:spcBef>
                <a:spcPts val="0"/>
              </a:spcBef>
            </a:pPr>
            <a:r>
              <a:rPr sz="1595" b="0" i="0" dirty="0">
                <a:solidFill>
                  <a:srgbClr val="000000"/>
                </a:solidFill>
                <a:latin typeface="font000000002cd217dc"/>
                <a:cs typeface="font000000002cd217dc"/>
              </a:rPr>
              <a:t>配体性质：溶解度、分子大小、渗透性、氢键、酸碱性、立体异构</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141286" y="385407"/>
            <a:ext cx="4775544" cy="4496080"/>
          </a:xfrm>
          <a:prstGeom prst="rect">
            <a:avLst/>
          </a:prstGeom>
          <a:noFill/>
        </p:spPr>
        <p:txBody>
          <a:bodyPr wrap="square" lIns="0" tIns="0" rIns="0" bIns="0" rtlCol="0">
            <a:spAutoFit/>
          </a:bodyPr>
          <a:lstStyle/>
          <a:p>
            <a:pPr marL="1068705">
              <a:lnSpc>
                <a:spcPts val="1773"/>
              </a:lnSpc>
              <a:spcBef>
                <a:spcPts val="0"/>
              </a:spcBef>
            </a:pPr>
            <a:r>
              <a:rPr sz="1800" b="0" i="0" dirty="0">
                <a:solidFill>
                  <a:srgbClr val="000000"/>
                </a:solidFill>
                <a:latin typeface="font000000002cd217dd"/>
                <a:cs typeface="font000000002cd217dd"/>
              </a:rPr>
              <a:t>基于片段的药物设计</a:t>
            </a:r>
          </a:p>
          <a:p>
            <a:pPr>
              <a:lnSpc>
                <a:spcPts val="3445"/>
              </a:lnSpc>
              <a:spcBef>
                <a:spcPts val="0"/>
              </a:spcBef>
            </a:pPr>
            <a:r>
              <a:rPr sz="1800" b="0" i="0" dirty="0">
                <a:solidFill>
                  <a:srgbClr val="000000"/>
                </a:solidFill>
                <a:latin typeface="font000000002cd217dd"/>
                <a:cs typeface="font000000002cd217dd"/>
              </a:rPr>
              <a:t>Fragment</a:t>
            </a:r>
            <a:r>
              <a:rPr sz="1800" b="0" i="0" dirty="0">
                <a:solidFill>
                  <a:srgbClr val="000000"/>
                </a:solidFill>
                <a:latin typeface="Arial"/>
                <a:cs typeface="Arial"/>
              </a:rPr>
              <a:t> </a:t>
            </a:r>
            <a:r>
              <a:rPr sz="1800" b="0" i="0" dirty="0">
                <a:solidFill>
                  <a:srgbClr val="000000"/>
                </a:solidFill>
                <a:latin typeface="font000000002cd217dd"/>
                <a:cs typeface="font000000002cd217dd"/>
              </a:rPr>
              <a:t>Based</a:t>
            </a:r>
            <a:r>
              <a:rPr sz="1800" b="0" i="0" dirty="0">
                <a:solidFill>
                  <a:srgbClr val="000000"/>
                </a:solidFill>
                <a:latin typeface="Arial"/>
                <a:cs typeface="Arial"/>
              </a:rPr>
              <a:t> </a:t>
            </a:r>
            <a:r>
              <a:rPr sz="1800" b="0" i="0" dirty="0">
                <a:solidFill>
                  <a:srgbClr val="000000"/>
                </a:solidFill>
                <a:latin typeface="font000000002cd217dd"/>
                <a:cs typeface="font000000002cd217dd"/>
              </a:rPr>
              <a:t>Drug</a:t>
            </a:r>
            <a:r>
              <a:rPr sz="1800" b="0" i="0" dirty="0">
                <a:solidFill>
                  <a:srgbClr val="000000"/>
                </a:solidFill>
                <a:latin typeface="Arial"/>
                <a:cs typeface="Arial"/>
              </a:rPr>
              <a:t> </a:t>
            </a:r>
            <a:r>
              <a:rPr sz="1800" b="0" i="0" dirty="0">
                <a:solidFill>
                  <a:srgbClr val="000000"/>
                </a:solidFill>
                <a:latin typeface="font000000002cd217dd"/>
                <a:cs typeface="font000000002cd217dd"/>
              </a:rPr>
              <a:t>Design(FBDD)</a:t>
            </a:r>
          </a:p>
          <a:p>
            <a:pPr marL="2566379">
              <a:lnSpc>
                <a:spcPts val="1571"/>
              </a:lnSpc>
              <a:spcBef>
                <a:spcPts val="28113"/>
              </a:spcBef>
            </a:pPr>
            <a:r>
              <a:rPr sz="1595" b="0" i="0" dirty="0">
                <a:solidFill>
                  <a:srgbClr val="000000"/>
                </a:solidFill>
                <a:latin typeface="font000000002cd217dd"/>
                <a:cs typeface="font000000002cd217dd"/>
              </a:rPr>
              <a:t>基于片段的药物设计</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040816" y="279337"/>
            <a:ext cx="5980608" cy="580822"/>
          </a:xfrm>
          <a:prstGeom prst="rect">
            <a:avLst/>
          </a:prstGeom>
          <a:noFill/>
        </p:spPr>
        <p:txBody>
          <a:bodyPr wrap="square" lIns="0" tIns="0" rIns="0" bIns="0" rtlCol="0">
            <a:spAutoFit/>
          </a:bodyPr>
          <a:lstStyle/>
          <a:p>
            <a:pPr marL="1953260">
              <a:lnSpc>
                <a:spcPts val="1906"/>
              </a:lnSpc>
              <a:spcBef>
                <a:spcPts val="0"/>
              </a:spcBef>
            </a:pPr>
            <a:r>
              <a:rPr sz="1800" b="0" i="0" dirty="0">
                <a:solidFill>
                  <a:srgbClr val="000000"/>
                </a:solidFill>
                <a:latin typeface="font000000002cd217dd"/>
                <a:cs typeface="font000000002cd217dd"/>
              </a:rPr>
              <a:t>FBDD</a:t>
            </a:r>
            <a:r>
              <a:rPr sz="1800" b="0" i="0" dirty="0">
                <a:solidFill>
                  <a:srgbClr val="000000"/>
                </a:solidFill>
                <a:latin typeface="Arial"/>
                <a:cs typeface="Arial"/>
              </a:rPr>
              <a:t> </a:t>
            </a:r>
            <a:r>
              <a:rPr sz="1800" b="0" i="0" dirty="0">
                <a:solidFill>
                  <a:srgbClr val="000000"/>
                </a:solidFill>
                <a:latin typeface="font000000002cd217dd"/>
                <a:cs typeface="font000000002cd217dd"/>
              </a:rPr>
              <a:t>protocol</a:t>
            </a:r>
          </a:p>
          <a:p>
            <a:pPr>
              <a:lnSpc>
                <a:spcPts val="2167"/>
              </a:lnSpc>
              <a:spcBef>
                <a:spcPts val="0"/>
              </a:spcBef>
            </a:pPr>
            <a:r>
              <a:rPr sz="1800" b="0" i="0" dirty="0">
                <a:solidFill>
                  <a:srgbClr val="000000"/>
                </a:solidFill>
                <a:latin typeface="font000000002cd217dd"/>
                <a:cs typeface="font000000002cd217dd"/>
              </a:rPr>
              <a:t>A</a:t>
            </a:r>
            <a:r>
              <a:rPr sz="1800" b="0" i="0" dirty="0">
                <a:solidFill>
                  <a:srgbClr val="000000"/>
                </a:solidFill>
                <a:latin typeface="Arial"/>
                <a:cs typeface="Arial"/>
              </a:rPr>
              <a:t> </a:t>
            </a:r>
            <a:r>
              <a:rPr sz="1800" b="0" i="0" dirty="0">
                <a:solidFill>
                  <a:srgbClr val="000000"/>
                </a:solidFill>
                <a:latin typeface="font000000002cd217dd"/>
                <a:cs typeface="font000000002cd217dd"/>
              </a:rPr>
              <a:t>real-world</a:t>
            </a:r>
            <a:r>
              <a:rPr sz="1800" b="0" i="0" dirty="0">
                <a:solidFill>
                  <a:srgbClr val="000000"/>
                </a:solidFill>
                <a:latin typeface="Arial"/>
                <a:cs typeface="Arial"/>
              </a:rPr>
              <a:t> </a:t>
            </a:r>
            <a:r>
              <a:rPr sz="1800" b="0" i="0" dirty="0">
                <a:solidFill>
                  <a:srgbClr val="000000"/>
                </a:solidFill>
                <a:latin typeface="font000000002cd217dd"/>
                <a:cs typeface="font000000002cd217dd"/>
              </a:rPr>
              <a:t>evolvement</a:t>
            </a:r>
            <a:r>
              <a:rPr sz="1800" b="0" i="0" dirty="0">
                <a:solidFill>
                  <a:srgbClr val="000000"/>
                </a:solidFill>
                <a:latin typeface="Arial"/>
                <a:cs typeface="Arial"/>
              </a:rPr>
              <a:t> </a:t>
            </a:r>
            <a:r>
              <a:rPr sz="1800" b="0" i="0" dirty="0">
                <a:solidFill>
                  <a:srgbClr val="000000"/>
                </a:solidFill>
                <a:latin typeface="font000000002cd217dd"/>
                <a:cs typeface="font000000002cd217dd"/>
              </a:rPr>
              <a:t>of</a:t>
            </a:r>
            <a:r>
              <a:rPr sz="1800" b="0" i="0" dirty="0">
                <a:solidFill>
                  <a:srgbClr val="000000"/>
                </a:solidFill>
                <a:latin typeface="Arial"/>
                <a:cs typeface="Arial"/>
              </a:rPr>
              <a:t> </a:t>
            </a:r>
            <a:r>
              <a:rPr sz="1800" b="0" i="0" dirty="0">
                <a:solidFill>
                  <a:srgbClr val="000000"/>
                </a:solidFill>
                <a:latin typeface="font000000002cd217dd"/>
                <a:cs typeface="font000000002cd217dd"/>
              </a:rPr>
              <a:t>de</a:t>
            </a:r>
            <a:r>
              <a:rPr sz="1800" b="0" i="0" dirty="0">
                <a:solidFill>
                  <a:srgbClr val="000000"/>
                </a:solidFill>
                <a:latin typeface="Arial"/>
                <a:cs typeface="Arial"/>
              </a:rPr>
              <a:t> </a:t>
            </a:r>
            <a:r>
              <a:rPr sz="1800" b="0" i="0" dirty="0">
                <a:solidFill>
                  <a:srgbClr val="000000"/>
                </a:solidFill>
                <a:latin typeface="font000000002cd217dd"/>
                <a:cs typeface="font000000002cd217dd"/>
              </a:rPr>
              <a:t>novo</a:t>
            </a:r>
            <a:r>
              <a:rPr sz="1800" b="0" i="0" dirty="0">
                <a:solidFill>
                  <a:srgbClr val="000000"/>
                </a:solidFill>
                <a:latin typeface="Arial"/>
                <a:cs typeface="Arial"/>
              </a:rPr>
              <a:t> </a:t>
            </a:r>
            <a:r>
              <a:rPr sz="1800" b="0" i="0" dirty="0">
                <a:solidFill>
                  <a:srgbClr val="000000"/>
                </a:solidFill>
                <a:latin typeface="font000000002cd217dd"/>
                <a:cs typeface="font000000002cd217dd"/>
              </a:rPr>
              <a:t>drug</a:t>
            </a:r>
            <a:r>
              <a:rPr sz="1800" b="0" i="0" dirty="0">
                <a:solidFill>
                  <a:srgbClr val="000000"/>
                </a:solidFill>
                <a:latin typeface="Arial"/>
                <a:cs typeface="Arial"/>
              </a:rPr>
              <a:t> </a:t>
            </a:r>
            <a:r>
              <a:rPr sz="1800" b="0" i="0" dirty="0">
                <a:solidFill>
                  <a:srgbClr val="000000"/>
                </a:solidFill>
                <a:latin typeface="font000000002cd217dd"/>
                <a:cs typeface="font000000002cd217dd"/>
              </a:rPr>
              <a:t>design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276985" y="414198"/>
            <a:ext cx="3998595" cy="289814"/>
          </a:xfrm>
          <a:prstGeom prst="rect">
            <a:avLst/>
          </a:prstGeom>
          <a:noFill/>
        </p:spPr>
        <p:txBody>
          <a:bodyPr wrap="square" lIns="0" tIns="0" rIns="0" bIns="0" rtlCol="0">
            <a:spAutoFit/>
          </a:bodyPr>
          <a:lstStyle/>
          <a:p>
            <a:pPr>
              <a:lnSpc>
                <a:spcPts val="1782"/>
              </a:lnSpc>
              <a:spcBef>
                <a:spcPts val="0"/>
              </a:spcBef>
            </a:pPr>
            <a:r>
              <a:rPr sz="1800" b="0" i="0" dirty="0">
                <a:solidFill>
                  <a:srgbClr val="000000"/>
                </a:solidFill>
                <a:latin typeface="font000000002cd217dd"/>
                <a:cs typeface="font000000002cd217dd"/>
              </a:rPr>
              <a:t>通过FBDD途径发现的临床在研新药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061771" y="414427"/>
            <a:ext cx="7036764" cy="4078007"/>
          </a:xfrm>
          <a:prstGeom prst="rect">
            <a:avLst/>
          </a:prstGeom>
          <a:noFill/>
        </p:spPr>
        <p:txBody>
          <a:bodyPr wrap="square" lIns="0" tIns="0" rIns="0" bIns="0" rtlCol="0">
            <a:spAutoFit/>
          </a:bodyPr>
          <a:lstStyle/>
          <a:p>
            <a:pPr marL="201803">
              <a:lnSpc>
                <a:spcPts val="1784"/>
              </a:lnSpc>
              <a:spcBef>
                <a:spcPts val="0"/>
              </a:spcBef>
            </a:pPr>
            <a:r>
              <a:rPr sz="1800" b="0" i="0" dirty="0">
                <a:solidFill>
                  <a:srgbClr val="000000"/>
                </a:solidFill>
                <a:latin typeface="font000000002cd217dd"/>
                <a:cs typeface="font000000002cd217dd"/>
              </a:rPr>
              <a:t>假阳性问题</a:t>
            </a:r>
          </a:p>
          <a:p>
            <a:pPr marL="1270">
              <a:lnSpc>
                <a:spcPts val="1458"/>
              </a:lnSpc>
              <a:spcBef>
                <a:spcPts val="23564"/>
              </a:spcBef>
            </a:pPr>
            <a:r>
              <a:rPr sz="1355" b="0" i="0" dirty="0">
                <a:solidFill>
                  <a:srgbClr val="C00000"/>
                </a:solidFill>
                <a:latin typeface="font000000002cd217dd"/>
                <a:cs typeface="font000000002cd217dd"/>
              </a:rPr>
              <a:t>PAINS:</a:t>
            </a:r>
            <a:r>
              <a:rPr sz="1355" b="0" i="0" dirty="0">
                <a:solidFill>
                  <a:srgbClr val="C00000"/>
                </a:solidFill>
                <a:latin typeface="Arial"/>
                <a:cs typeface="Arial"/>
              </a:rPr>
              <a:t> </a:t>
            </a:r>
            <a:r>
              <a:rPr sz="1355" b="0" i="0" dirty="0">
                <a:solidFill>
                  <a:srgbClr val="C00000"/>
                </a:solidFill>
                <a:latin typeface="font000000002cd217dd"/>
                <a:cs typeface="font000000002cd217dd"/>
              </a:rPr>
              <a:t>(pan-assay</a:t>
            </a:r>
            <a:r>
              <a:rPr sz="1355" b="0" i="0" dirty="0">
                <a:solidFill>
                  <a:srgbClr val="C00000"/>
                </a:solidFill>
                <a:latin typeface="Arial"/>
                <a:cs typeface="Arial"/>
              </a:rPr>
              <a:t> </a:t>
            </a:r>
            <a:r>
              <a:rPr sz="1355" b="0" i="0" dirty="0">
                <a:solidFill>
                  <a:srgbClr val="C00000"/>
                </a:solidFill>
                <a:latin typeface="font000000002cd217dd"/>
                <a:cs typeface="font000000002cd217dd"/>
              </a:rPr>
              <a:t>interference</a:t>
            </a:r>
            <a:r>
              <a:rPr sz="1355" b="0" i="0" dirty="0">
                <a:solidFill>
                  <a:srgbClr val="C00000"/>
                </a:solidFill>
                <a:latin typeface="Arial"/>
                <a:cs typeface="Arial"/>
              </a:rPr>
              <a:t> </a:t>
            </a:r>
            <a:r>
              <a:rPr sz="1355" b="0" i="0" dirty="0">
                <a:solidFill>
                  <a:srgbClr val="C00000"/>
                </a:solidFill>
                <a:latin typeface="font000000002cd217dd"/>
                <a:cs typeface="font000000002cd217dd"/>
              </a:rPr>
              <a:t>compounds)</a:t>
            </a:r>
          </a:p>
          <a:p>
            <a:pPr marL="1270">
              <a:lnSpc>
                <a:spcPts val="1190"/>
              </a:lnSpc>
              <a:spcBef>
                <a:spcPts val="1455"/>
              </a:spcBef>
            </a:pPr>
            <a:r>
              <a:rPr sz="1200" b="0" i="0" dirty="0">
                <a:solidFill>
                  <a:srgbClr val="000000"/>
                </a:solidFill>
                <a:latin typeface="font000000002cd217dd"/>
                <a:cs typeface="font000000002cd217dd"/>
              </a:rPr>
              <a:t>2013年的一项研究发现了七种在筛选时能够与超过三分之一蛋白质发生作用的干扰化合物，但是这</a:t>
            </a:r>
          </a:p>
          <a:p>
            <a:pPr>
              <a:lnSpc>
                <a:spcPts val="2159"/>
              </a:lnSpc>
              <a:spcBef>
                <a:spcPts val="0"/>
              </a:spcBef>
            </a:pPr>
            <a:r>
              <a:rPr sz="1200" b="0" i="0" dirty="0">
                <a:solidFill>
                  <a:srgbClr val="000000"/>
                </a:solidFill>
                <a:latin typeface="font000000002cd217dd"/>
                <a:cs typeface="font000000002cd217dd"/>
              </a:rPr>
              <a:t>篇论文并未得到应有的关注。一个典型的学术药物筛选数据库中往往有5~12%的化合物属于PAINS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p:cNvGraphicFramePr>
            <a:graphicFrameLocks noGrp="1"/>
          </p:cNvGraphicFramePr>
          <p:nvPr/>
        </p:nvGraphicFramePr>
        <p:xfrm>
          <a:off x="2398357" y="2638026"/>
          <a:ext cx="2748572" cy="850450"/>
        </p:xfrm>
        <a:graphic>
          <a:graphicData uri="http://schemas.openxmlformats.org/drawingml/2006/table">
            <a:tbl>
              <a:tblPr firstRow="1" bandRow="1"/>
              <a:tblGrid>
                <a:gridCol w="1638300">
                  <a:extLst>
                    <a:ext uri="{9D8B030D-6E8A-4147-A177-3AD203B41FA5}">
                      <a16:colId xmlns:a16="http://schemas.microsoft.com/office/drawing/2014/main" val="20000"/>
                    </a:ext>
                  </a:extLst>
                </a:gridCol>
                <a:gridCol w="1092200">
                  <a:extLst>
                    <a:ext uri="{9D8B030D-6E8A-4147-A177-3AD203B41FA5}">
                      <a16:colId xmlns:a16="http://schemas.microsoft.com/office/drawing/2014/main" val="20001"/>
                    </a:ext>
                  </a:extLst>
                </a:gridCol>
              </a:tblGrid>
              <a:tr h="850450">
                <a:tc>
                  <a:txBody>
                    <a:bodyPr/>
                    <a:lstStyle/>
                    <a:p>
                      <a:pPr marL="0"/>
                      <a:r>
                        <a:rPr lang="zh-CN" altLang="en-US" sz="1350" dirty="0">
                          <a:solidFill>
                            <a:srgbClr val="000099"/>
                          </a:solidFill>
                          <a:latin typeface="font000000002cd217d0"/>
                          <a:cs typeface="font000000002cd217d0"/>
                        </a:rPr>
                        <a:t>临床</a:t>
                      </a:r>
                      <a:r>
                        <a:rPr lang="zh-CN" altLang="en-US" sz="1350" dirty="0">
                          <a:solidFill>
                            <a:srgbClr val="000099"/>
                          </a:solidFill>
                          <a:latin typeface="font000000002cd217dc"/>
                          <a:cs typeface="font000000002cd217dc"/>
                        </a:rPr>
                        <a:t>Ⅱ</a:t>
                      </a:r>
                      <a:r>
                        <a:rPr lang="zh-CN" altLang="en-US" sz="1350" dirty="0">
                          <a:solidFill>
                            <a:srgbClr val="000099"/>
                          </a:solidFill>
                          <a:latin typeface="font000000002cd217d0"/>
                          <a:cs typeface="font000000002cd217d0"/>
                        </a:rPr>
                        <a:t>期</a:t>
                      </a:r>
                      <a:endParaRPr lang="zh-CN" altLang="en-US" dirty="0">
                        <a:latin typeface="Arial Unicode MS"/>
                        <a:cs typeface="Arial Unicode MS"/>
                      </a:endParaRPr>
                    </a:p>
                    <a:p>
                      <a:pPr marL="0"/>
                      <a:r>
                        <a:rPr lang="zh-CN" altLang="en-US" sz="1100" dirty="0">
                          <a:solidFill>
                            <a:srgbClr val="005400"/>
                          </a:solidFill>
                          <a:latin typeface="font000000002cd217d0"/>
                          <a:cs typeface="font000000002cd217d0"/>
                        </a:rPr>
                        <a:t>500-5000患者,监测药</a:t>
                      </a:r>
                      <a:endParaRPr lang="zh-CN" altLang="en-US" dirty="0">
                        <a:latin typeface="Arial Unicode MS"/>
                        <a:cs typeface="Arial Unicode MS"/>
                      </a:endParaRPr>
                    </a:p>
                    <a:p>
                      <a:pPr marL="0"/>
                      <a:r>
                        <a:rPr lang="zh-CN" altLang="en-US" sz="1100" dirty="0">
                          <a:solidFill>
                            <a:srgbClr val="005400"/>
                          </a:solidFill>
                          <a:latin typeface="font000000002cd217d0"/>
                          <a:cs typeface="font000000002cd217d0"/>
                        </a:rPr>
                        <a:t>效及长期使用的副作用</a:t>
                      </a:r>
                      <a:endParaRPr lang="zh-CN" altLang="en-US" dirty="0">
                        <a:latin typeface="Arial Unicode MS"/>
                        <a:cs typeface="Arial Unicode MS"/>
                      </a:endParaRPr>
                    </a:p>
                  </a:txBody>
                  <a:tcPr marL="0" marR="0" marT="63500" marB="0" anchor="b">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a:txBody>
                    <a:bodyPr/>
                    <a:lstStyle/>
                    <a:p>
                      <a:pPr marL="12700"/>
                      <a:r>
                        <a:rPr lang="zh-CN" altLang="en-US" sz="1100" dirty="0">
                          <a:solidFill>
                            <a:srgbClr val="005400"/>
                          </a:solidFill>
                          <a:latin typeface="font000000002cd217d0"/>
                          <a:cs typeface="font000000002cd217d0"/>
                        </a:rPr>
                        <a:t>100-300患者</a:t>
                      </a:r>
                      <a:endParaRPr lang="zh-CN" altLang="en-US" dirty="0">
                        <a:latin typeface="Arial Unicode MS"/>
                        <a:cs typeface="Arial Unicode MS"/>
                      </a:endParaRPr>
                    </a:p>
                    <a:p>
                      <a:pPr marL="12700"/>
                      <a:r>
                        <a:rPr lang="zh-CN" altLang="en-US" sz="1100" dirty="0">
                          <a:solidFill>
                            <a:srgbClr val="005400"/>
                          </a:solidFill>
                          <a:latin typeface="font000000002cd217d0"/>
                          <a:cs typeface="font000000002cd217d0"/>
                        </a:rPr>
                        <a:t>评估药效,</a:t>
                      </a:r>
                      <a:r>
                        <a:rPr lang="zh-CN" altLang="en-US" sz="100" dirty="0">
                          <a:latin typeface="Times New Roman"/>
                          <a:cs typeface="Times New Roman"/>
                        </a:rPr>
                        <a:t> </a:t>
                      </a:r>
                      <a:r>
                        <a:rPr lang="zh-CN" altLang="en-US" sz="1100" dirty="0">
                          <a:solidFill>
                            <a:srgbClr val="005400"/>
                          </a:solidFill>
                          <a:latin typeface="font000000002cd217d0"/>
                          <a:cs typeface="font000000002cd217d0"/>
                        </a:rPr>
                        <a:t>副作用</a:t>
                      </a:r>
                      <a:endParaRPr lang="zh-CN" altLang="en-US" dirty="0">
                        <a:latin typeface="Arial Unicode MS"/>
                        <a:cs typeface="Arial Unicode MS"/>
                      </a:endParaRPr>
                    </a:p>
                    <a:p>
                      <a:pPr marL="12700"/>
                      <a:r>
                        <a:rPr lang="zh-CN" altLang="en-US" sz="1350" dirty="0">
                          <a:solidFill>
                            <a:srgbClr val="0000CC"/>
                          </a:solidFill>
                          <a:latin typeface="font000000002cd217d0"/>
                          <a:cs typeface="font000000002cd217d0"/>
                        </a:rPr>
                        <a:t>临床</a:t>
                      </a:r>
                      <a:r>
                        <a:rPr lang="zh-CN" altLang="en-US" sz="1350" dirty="0">
                          <a:solidFill>
                            <a:srgbClr val="0000CC"/>
                          </a:solidFill>
                          <a:latin typeface="font000000002cd217dc"/>
                          <a:cs typeface="font000000002cd217dc"/>
                        </a:rPr>
                        <a:t>Ⅲ</a:t>
                      </a:r>
                      <a:r>
                        <a:rPr lang="zh-CN" altLang="en-US" sz="100" dirty="0">
                          <a:latin typeface="Times New Roman"/>
                          <a:cs typeface="Times New Roman"/>
                        </a:rPr>
                        <a:t> </a:t>
                      </a:r>
                      <a:r>
                        <a:rPr lang="zh-CN" altLang="en-US" sz="1350" dirty="0">
                          <a:solidFill>
                            <a:srgbClr val="0000CC"/>
                          </a:solidFill>
                          <a:latin typeface="font000000002cd217d0"/>
                          <a:cs typeface="font000000002cd217d0"/>
                        </a:rPr>
                        <a:t>期</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5" name="table 6"/>
          <p:cNvGraphicFramePr>
            <a:graphicFrameLocks noGrp="1"/>
          </p:cNvGraphicFramePr>
          <p:nvPr/>
        </p:nvGraphicFramePr>
        <p:xfrm>
          <a:off x="5346560" y="3676686"/>
          <a:ext cx="1377277" cy="644377"/>
        </p:xfrm>
        <a:graphic>
          <a:graphicData uri="http://schemas.openxmlformats.org/drawingml/2006/table">
            <a:tbl>
              <a:tblPr firstRow="1" bandRow="1"/>
              <a:tblGrid>
                <a:gridCol w="6477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459798">
                <a:tc>
                  <a:txBody>
                    <a:bodyPr/>
                    <a:lstStyle/>
                    <a:p>
                      <a:pPr marL="0"/>
                      <a:r>
                        <a:rPr lang="zh-CN" altLang="en-US" sz="1350" dirty="0">
                          <a:solidFill>
                            <a:srgbClr val="FFFFFF"/>
                          </a:solidFill>
                          <a:latin typeface="font000000002cd217d0"/>
                          <a:cs typeface="font000000002cd217d0"/>
                        </a:rPr>
                        <a:t>FDA</a:t>
                      </a:r>
                      <a:endParaRPr lang="zh-CN" altLang="en-US" dirty="0">
                        <a:latin typeface="Arial Unicode MS"/>
                        <a:cs typeface="Arial Unicode MS"/>
                      </a:endParaRPr>
                    </a:p>
                    <a:p>
                      <a:pPr marL="0"/>
                      <a:r>
                        <a:rPr lang="zh-CN" altLang="en-US" sz="1350" dirty="0">
                          <a:solidFill>
                            <a:srgbClr val="FFFFFF"/>
                          </a:solidFill>
                          <a:latin typeface="font000000002cd217d0"/>
                          <a:cs typeface="font000000002cd217d0"/>
                        </a:rPr>
                        <a:t>审批</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tc>
                  <a:txBody>
                    <a:bodyPr/>
                    <a:lstStyle/>
                    <a:p>
                      <a:endParaRPr sz="700">
                        <a:latin typeface="Times New Roman"/>
                        <a:cs typeface="Times New Roman"/>
                      </a:endParaRPr>
                    </a:p>
                  </a:txBody>
                  <a:tcPr marL="0" marR="0" marT="0" marB="0">
                    <a:lnL>
                      <a:noFill/>
                    </a:lnL>
                  </a:tcPr>
                </a:tc>
                <a:extLst>
                  <a:ext uri="{0D108BD9-81ED-4DB2-BD59-A6C34878D82A}">
                    <a16:rowId xmlns:a16="http://schemas.microsoft.com/office/drawing/2014/main" val="10000"/>
                  </a:ext>
                </a:extLst>
              </a:tr>
              <a:tr h="184579">
                <a:tc>
                  <a:txBody>
                    <a:bodyPr/>
                    <a:lstStyle/>
                    <a:p>
                      <a:endParaRPr sz="700">
                        <a:latin typeface="Times New Roman"/>
                        <a:cs typeface="Times New Roman"/>
                      </a:endParaRPr>
                    </a:p>
                  </a:txBody>
                  <a:tcPr marL="0" marR="0" marT="0" marB="0">
                    <a:lnT>
                      <a:noFill/>
                    </a:lnT>
                  </a:tcPr>
                </a:tc>
                <a:tc>
                  <a:txBody>
                    <a:bodyPr/>
                    <a:lstStyle/>
                    <a:p>
                      <a:pPr marL="12700"/>
                      <a:r>
                        <a:rPr lang="zh-CN" altLang="en-US" sz="1350" dirty="0">
                          <a:solidFill>
                            <a:srgbClr val="FFFFFF"/>
                          </a:solidFill>
                          <a:latin typeface="font000000002cd217d0"/>
                          <a:cs typeface="font000000002cd217d0"/>
                        </a:rPr>
                        <a:t>临床</a:t>
                      </a:r>
                      <a:r>
                        <a:rPr lang="zh-CN" altLang="en-US" sz="1350" dirty="0">
                          <a:solidFill>
                            <a:srgbClr val="FFFFFF"/>
                          </a:solidFill>
                          <a:latin typeface="font000000002cd217dc"/>
                          <a:cs typeface="font000000002cd217dc"/>
                        </a:rPr>
                        <a:t>Ⅳ</a:t>
                      </a:r>
                      <a:r>
                        <a:rPr lang="zh-CN" altLang="en-US" sz="1350" dirty="0">
                          <a:solidFill>
                            <a:srgbClr val="FFFFFF"/>
                          </a:solidFill>
                          <a:latin typeface="font000000002cd217d0"/>
                          <a:cs typeface="font000000002cd217d0"/>
                        </a:rPr>
                        <a:t>期</a:t>
                      </a:r>
                      <a:endParaRPr lang="zh-CN" altLang="en-US" dirty="0">
                        <a:latin typeface="Arial Unicode MS"/>
                        <a:cs typeface="Arial Unicode MS"/>
                      </a:endParaRPr>
                    </a:p>
                  </a:txBody>
                  <a:tcPr marL="0" marR="0" marT="12700" marB="0">
                    <a:lnR w="12700" cmpd="sng">
                      <a:noFill/>
                      <a:prstDash val="solid"/>
                    </a:lnR>
                    <a:lnB w="12700" cmpd="sng">
                      <a:noFill/>
                      <a:prstDash val="solid"/>
                    </a:lnB>
                    <a:lnBlToTr w="12700" cmpd="sng">
                      <a:noFill/>
                      <a:prstDash val="solid"/>
                    </a:lnBlToTr>
                  </a:tcPr>
                </a:tc>
                <a:extLst>
                  <a:ext uri="{0D108BD9-81ED-4DB2-BD59-A6C34878D82A}">
                    <a16:rowId xmlns:a16="http://schemas.microsoft.com/office/drawing/2014/main" val="10001"/>
                  </a:ext>
                </a:extLst>
              </a:tr>
            </a:tbl>
          </a:graphicData>
        </a:graphic>
      </p:graphicFrame>
      <p:pic>
        <p:nvPicPr>
          <p:cNvPr id="2" name="Picture 4"/>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279068" y="452742"/>
            <a:ext cx="6921106" cy="845753"/>
          </a:xfrm>
          <a:prstGeom prst="rect">
            <a:avLst/>
          </a:prstGeom>
          <a:noFill/>
        </p:spPr>
        <p:txBody>
          <a:bodyPr wrap="square" lIns="0" tIns="0" rIns="0" bIns="0" rtlCol="0">
            <a:spAutoFit/>
          </a:bodyPr>
          <a:lstStyle/>
          <a:p>
            <a:pPr>
              <a:lnSpc>
                <a:spcPts val="2479"/>
              </a:lnSpc>
              <a:spcBef>
                <a:spcPts val="0"/>
              </a:spcBef>
            </a:pPr>
            <a:r>
              <a:rPr sz="2400" b="0" i="0" dirty="0">
                <a:solidFill>
                  <a:srgbClr val="800000"/>
                </a:solidFill>
                <a:latin typeface="font000000002cd217d0"/>
                <a:cs typeface="font000000002cd217d0"/>
              </a:rPr>
              <a:t>Drug</a:t>
            </a:r>
            <a:r>
              <a:rPr sz="2400" b="0" i="0" dirty="0">
                <a:solidFill>
                  <a:srgbClr val="800000"/>
                </a:solidFill>
                <a:latin typeface="Arial"/>
                <a:cs typeface="Arial"/>
              </a:rPr>
              <a:t> </a:t>
            </a:r>
            <a:r>
              <a:rPr sz="2400" b="0" i="0" dirty="0">
                <a:solidFill>
                  <a:srgbClr val="800000"/>
                </a:solidFill>
                <a:latin typeface="font000000002cd217d0"/>
                <a:cs typeface="font000000002cd217d0"/>
              </a:rPr>
              <a:t>R&amp;D</a:t>
            </a:r>
          </a:p>
          <a:p>
            <a:pPr marL="5591734">
              <a:lnSpc>
                <a:spcPts val="1208"/>
              </a:lnSpc>
              <a:spcBef>
                <a:spcPts val="2472"/>
              </a:spcBef>
            </a:pPr>
            <a:r>
              <a:rPr sz="1405" b="0" i="0" dirty="0">
                <a:solidFill>
                  <a:srgbClr val="FFFFFF"/>
                </a:solidFill>
                <a:latin typeface="font000000002cd217d0"/>
                <a:cs typeface="font000000002cd217d0"/>
              </a:rPr>
              <a:t>5,000-10,000</a:t>
            </a:r>
          </a:p>
        </p:txBody>
      </p:sp>
      <p:sp>
        <p:nvSpPr>
          <p:cNvPr id="6" name="TextBox 1"/>
          <p:cNvSpPr txBox="1"/>
          <p:nvPr/>
        </p:nvSpPr>
        <p:spPr>
          <a:xfrm>
            <a:off x="2221738" y="1197274"/>
            <a:ext cx="2374664" cy="801550"/>
          </a:xfrm>
          <a:prstGeom prst="rect">
            <a:avLst/>
          </a:prstGeom>
          <a:noFill/>
        </p:spPr>
        <p:txBody>
          <a:bodyPr wrap="square" lIns="0" tIns="0" rIns="0" bIns="0" rtlCol="0">
            <a:spAutoFit/>
          </a:bodyPr>
          <a:lstStyle/>
          <a:p>
            <a:pPr>
              <a:lnSpc>
                <a:spcPts val="1126"/>
              </a:lnSpc>
              <a:spcBef>
                <a:spcPts val="0"/>
              </a:spcBef>
            </a:pPr>
            <a:r>
              <a:rPr sz="1105" b="0" i="0" dirty="0">
                <a:solidFill>
                  <a:srgbClr val="005400"/>
                </a:solidFill>
                <a:latin typeface="font000000002cd217d0"/>
                <a:cs typeface="font000000002cd217d0"/>
              </a:rPr>
              <a:t>设计,合成,筛选,优化（2-10年）</a:t>
            </a:r>
          </a:p>
          <a:p>
            <a:pPr marL="376822">
              <a:lnSpc>
                <a:spcPts val="1091"/>
              </a:lnSpc>
              <a:spcBef>
                <a:spcPts val="2278"/>
              </a:spcBef>
            </a:pPr>
            <a:r>
              <a:rPr sz="1105" b="0" i="0" dirty="0">
                <a:solidFill>
                  <a:srgbClr val="005400"/>
                </a:solidFill>
                <a:latin typeface="font000000002cd217d0"/>
                <a:cs typeface="font000000002cd217d0"/>
              </a:rPr>
              <a:t>体内活性测试,生物利用度,</a:t>
            </a:r>
          </a:p>
          <a:p>
            <a:pPr marL="376822">
              <a:lnSpc>
                <a:spcPts val="1317"/>
              </a:lnSpc>
              <a:spcBef>
                <a:spcPts val="0"/>
              </a:spcBef>
            </a:pPr>
            <a:r>
              <a:rPr sz="1105" b="0" i="0" dirty="0">
                <a:solidFill>
                  <a:srgbClr val="005400"/>
                </a:solidFill>
                <a:latin typeface="font000000002cd217d0"/>
                <a:cs typeface="font000000002cd217d0"/>
              </a:rPr>
              <a:t>药动学性质,毒性</a:t>
            </a:r>
          </a:p>
        </p:txBody>
      </p:sp>
      <p:sp>
        <p:nvSpPr>
          <p:cNvPr id="7" name="TextBox 1"/>
          <p:cNvSpPr txBox="1"/>
          <p:nvPr/>
        </p:nvSpPr>
        <p:spPr>
          <a:xfrm>
            <a:off x="4936858" y="1638671"/>
            <a:ext cx="942340" cy="362634"/>
          </a:xfrm>
          <a:prstGeom prst="rect">
            <a:avLst/>
          </a:prstGeom>
          <a:noFill/>
        </p:spPr>
        <p:txBody>
          <a:bodyPr wrap="square" lIns="0" tIns="0" rIns="0" bIns="0" rtlCol="0">
            <a:spAutoFit/>
          </a:bodyPr>
          <a:lstStyle/>
          <a:p>
            <a:pPr>
              <a:lnSpc>
                <a:spcPts val="1043"/>
              </a:lnSpc>
              <a:spcBef>
                <a:spcPts val="0"/>
              </a:spcBef>
            </a:pPr>
            <a:r>
              <a:rPr sz="1105" b="1" i="0" dirty="0">
                <a:solidFill>
                  <a:srgbClr val="FFFFFF"/>
                </a:solidFill>
                <a:latin typeface="font000000002cd217d0"/>
                <a:cs typeface="font000000002cd217d0"/>
              </a:rPr>
              <a:t>新药生产</a:t>
            </a:r>
          </a:p>
          <a:p>
            <a:pPr>
              <a:lnSpc>
                <a:spcPts val="1312"/>
              </a:lnSpc>
              <a:spcBef>
                <a:spcPts val="0"/>
              </a:spcBef>
            </a:pPr>
            <a:r>
              <a:rPr sz="1105" b="1" i="0" dirty="0">
                <a:solidFill>
                  <a:srgbClr val="FFFFFF"/>
                </a:solidFill>
                <a:latin typeface="font000000002cd217d0"/>
                <a:cs typeface="font000000002cd217d0"/>
              </a:rPr>
              <a:t>上市申请</a:t>
            </a:r>
          </a:p>
        </p:txBody>
      </p:sp>
      <p:sp>
        <p:nvSpPr>
          <p:cNvPr id="8" name="TextBox 1"/>
          <p:cNvSpPr txBox="1"/>
          <p:nvPr/>
        </p:nvSpPr>
        <p:spPr>
          <a:xfrm>
            <a:off x="6538696" y="1268771"/>
            <a:ext cx="1991995" cy="726793"/>
          </a:xfrm>
          <a:prstGeom prst="rect">
            <a:avLst/>
          </a:prstGeom>
          <a:noFill/>
        </p:spPr>
        <p:txBody>
          <a:bodyPr wrap="square" lIns="0" tIns="0" rIns="0" bIns="0" rtlCol="0">
            <a:spAutoFit/>
          </a:bodyPr>
          <a:lstStyle/>
          <a:p>
            <a:pPr>
              <a:lnSpc>
                <a:spcPts val="1338"/>
              </a:lnSpc>
              <a:spcBef>
                <a:spcPts val="0"/>
              </a:spcBef>
            </a:pPr>
            <a:r>
              <a:rPr sz="1405" b="1" i="0" dirty="0">
                <a:solidFill>
                  <a:srgbClr val="FFFFFF"/>
                </a:solidFill>
                <a:latin typeface="font000000002cd217dc"/>
                <a:cs typeface="font000000002cd217dc"/>
              </a:rPr>
              <a:t>新化学实体活性筛选</a:t>
            </a:r>
          </a:p>
          <a:p>
            <a:pPr marL="487045">
              <a:lnSpc>
                <a:spcPts val="982"/>
              </a:lnSpc>
              <a:spcBef>
                <a:spcPts val="1095"/>
              </a:spcBef>
            </a:pPr>
            <a:r>
              <a:rPr sz="1405" b="0" i="0" dirty="0">
                <a:solidFill>
                  <a:srgbClr val="FFFFFF"/>
                </a:solidFill>
                <a:latin typeface="font000000002cd217d0"/>
                <a:cs typeface="font000000002cd217d0"/>
              </a:rPr>
              <a:t>200</a:t>
            </a:r>
            <a:r>
              <a:rPr sz="1405" b="0" i="0" dirty="0">
                <a:solidFill>
                  <a:srgbClr val="FFFFFF"/>
                </a:solidFill>
                <a:latin typeface="Arial"/>
                <a:cs typeface="Arial"/>
              </a:rPr>
              <a:t> </a:t>
            </a:r>
            <a:r>
              <a:rPr sz="1405" b="0" i="0" dirty="0">
                <a:solidFill>
                  <a:srgbClr val="FFFFFF"/>
                </a:solidFill>
                <a:latin typeface="font000000002cd217d0"/>
                <a:cs typeface="font000000002cd217d0"/>
              </a:rPr>
              <a:t>-300</a:t>
            </a:r>
          </a:p>
          <a:p>
            <a:pPr marL="178436">
              <a:lnSpc>
                <a:spcPts val="1809"/>
              </a:lnSpc>
              <a:spcBef>
                <a:spcPts val="0"/>
              </a:spcBef>
            </a:pPr>
            <a:r>
              <a:rPr sz="1405" b="1" i="0" dirty="0">
                <a:solidFill>
                  <a:srgbClr val="FFFFFF"/>
                </a:solidFill>
                <a:latin typeface="font000000002cd217dc"/>
                <a:cs typeface="font000000002cd217dc"/>
              </a:rPr>
              <a:t>进入临床前研究</a:t>
            </a:r>
          </a:p>
        </p:txBody>
      </p:sp>
      <p:sp>
        <p:nvSpPr>
          <p:cNvPr id="9" name="TextBox 1"/>
          <p:cNvSpPr txBox="1"/>
          <p:nvPr/>
        </p:nvSpPr>
        <p:spPr>
          <a:xfrm>
            <a:off x="834555" y="2204039"/>
            <a:ext cx="2796388" cy="2195812"/>
          </a:xfrm>
          <a:prstGeom prst="rect">
            <a:avLst/>
          </a:prstGeom>
          <a:noFill/>
        </p:spPr>
        <p:txBody>
          <a:bodyPr wrap="square" lIns="0" tIns="0" rIns="0" bIns="0" rtlCol="0">
            <a:spAutoFit/>
          </a:bodyPr>
          <a:lstStyle/>
          <a:p>
            <a:pPr marL="881228">
              <a:lnSpc>
                <a:spcPts val="1466"/>
              </a:lnSpc>
              <a:spcBef>
                <a:spcPts val="0"/>
              </a:spcBef>
            </a:pPr>
            <a:r>
              <a:rPr sz="1355" b="1" i="0" dirty="0">
                <a:solidFill>
                  <a:srgbClr val="FFFFFF"/>
                </a:solidFill>
                <a:latin typeface="font000000002cd217d0"/>
                <a:cs typeface="font000000002cd217d0"/>
              </a:rPr>
              <a:t>临床研究</a:t>
            </a:r>
            <a:r>
              <a:rPr sz="1355" b="1" i="0" dirty="0">
                <a:solidFill>
                  <a:srgbClr val="FFFFFF"/>
                </a:solidFill>
                <a:latin typeface="Arial"/>
                <a:cs typeface="Arial"/>
              </a:rPr>
              <a:t>   </a:t>
            </a:r>
            <a:r>
              <a:rPr sz="1355" b="1" i="0" dirty="0">
                <a:solidFill>
                  <a:srgbClr val="000099"/>
                </a:solidFill>
                <a:latin typeface="font000000002cd217d0"/>
                <a:cs typeface="font000000002cd217d0"/>
              </a:rPr>
              <a:t>临床</a:t>
            </a:r>
            <a:r>
              <a:rPr sz="1355" b="1" i="0" dirty="0">
                <a:solidFill>
                  <a:srgbClr val="000099"/>
                </a:solidFill>
                <a:latin typeface="font000000002cd217dc"/>
                <a:cs typeface="font000000002cd217dc"/>
              </a:rPr>
              <a:t>Ⅰ</a:t>
            </a:r>
            <a:r>
              <a:rPr sz="1355" b="1" i="0" dirty="0">
                <a:solidFill>
                  <a:srgbClr val="000099"/>
                </a:solidFill>
                <a:latin typeface="font000000002cd217d0"/>
                <a:cs typeface="font000000002cd217d0"/>
              </a:rPr>
              <a:t>期</a:t>
            </a:r>
          </a:p>
          <a:p>
            <a:pPr marL="243840">
              <a:lnSpc>
                <a:spcPts val="1271"/>
              </a:lnSpc>
              <a:spcBef>
                <a:spcPts val="3350"/>
              </a:spcBef>
            </a:pPr>
            <a:r>
              <a:rPr sz="1500" b="0" i="0" dirty="0">
                <a:solidFill>
                  <a:srgbClr val="A50021"/>
                </a:solidFill>
                <a:latin typeface="font000000002cd217dc"/>
                <a:cs typeface="font000000002cd217dc"/>
              </a:rPr>
              <a:t>Find</a:t>
            </a:r>
            <a:r>
              <a:rPr sz="1500" b="0" i="0" dirty="0">
                <a:solidFill>
                  <a:srgbClr val="A50021"/>
                </a:solidFill>
                <a:latin typeface="Arial"/>
                <a:cs typeface="Arial"/>
              </a:rPr>
              <a:t>  </a:t>
            </a:r>
            <a:r>
              <a:rPr sz="1500" b="0" i="0" dirty="0">
                <a:solidFill>
                  <a:srgbClr val="A50021"/>
                </a:solidFill>
                <a:latin typeface="font000000002cd217dc"/>
                <a:cs typeface="font000000002cd217dc"/>
              </a:rPr>
              <a:t>NCE</a:t>
            </a:r>
          </a:p>
          <a:p>
            <a:pPr>
              <a:lnSpc>
                <a:spcPts val="1791"/>
              </a:lnSpc>
              <a:spcBef>
                <a:spcPts val="0"/>
              </a:spcBef>
            </a:pPr>
            <a:r>
              <a:rPr sz="1500" b="1" i="0" dirty="0">
                <a:solidFill>
                  <a:srgbClr val="A50021"/>
                </a:solidFill>
                <a:latin typeface="font000000002cd217d0"/>
                <a:cs typeface="font000000002cd217d0"/>
              </a:rPr>
              <a:t>（新化学实体）</a:t>
            </a:r>
          </a:p>
          <a:p>
            <a:pPr marL="1386116">
              <a:lnSpc>
                <a:spcPts val="1043"/>
              </a:lnSpc>
              <a:spcBef>
                <a:spcPts val="3442"/>
              </a:spcBef>
            </a:pPr>
            <a:r>
              <a:rPr sz="1105" b="1" i="0" dirty="0">
                <a:solidFill>
                  <a:srgbClr val="FFFFFF"/>
                </a:solidFill>
                <a:latin typeface="font000000002cd217d0"/>
                <a:cs typeface="font000000002cd217d0"/>
              </a:rPr>
              <a:t>新药临床</a:t>
            </a:r>
          </a:p>
          <a:p>
            <a:pPr marL="1386116">
              <a:lnSpc>
                <a:spcPts val="1320"/>
              </a:lnSpc>
              <a:spcBef>
                <a:spcPts val="0"/>
              </a:spcBef>
            </a:pPr>
            <a:r>
              <a:rPr sz="1105" b="1" i="0" dirty="0">
                <a:solidFill>
                  <a:srgbClr val="FFFFFF"/>
                </a:solidFill>
                <a:latin typeface="font000000002cd217d0"/>
                <a:cs typeface="font000000002cd217d0"/>
              </a:rPr>
              <a:t>试验申请</a:t>
            </a:r>
          </a:p>
          <a:p>
            <a:pPr marL="1188339">
              <a:lnSpc>
                <a:spcPts val="3108"/>
              </a:lnSpc>
              <a:spcBef>
                <a:spcPts val="0"/>
              </a:spcBef>
            </a:pPr>
            <a:r>
              <a:rPr sz="1800" b="0" i="0" dirty="0">
                <a:solidFill>
                  <a:srgbClr val="003300"/>
                </a:solidFill>
                <a:latin typeface="font000000002cd217dc"/>
                <a:cs typeface="font000000002cd217dc"/>
              </a:rPr>
              <a:t>~20</a:t>
            </a:r>
            <a:r>
              <a:rPr sz="1800" b="0" i="0" dirty="0">
                <a:solidFill>
                  <a:srgbClr val="003300"/>
                </a:solidFill>
                <a:latin typeface="Arial"/>
                <a:cs typeface="Arial"/>
              </a:rPr>
              <a:t>  </a:t>
            </a:r>
            <a:r>
              <a:rPr sz="1800" b="1" i="0" dirty="0">
                <a:solidFill>
                  <a:srgbClr val="003300"/>
                </a:solidFill>
                <a:latin typeface="font000000002cd217dc"/>
                <a:cs typeface="font000000002cd217dc"/>
              </a:rPr>
              <a:t>亿美金</a:t>
            </a:r>
          </a:p>
        </p:txBody>
      </p:sp>
      <p:sp>
        <p:nvSpPr>
          <p:cNvPr id="10" name="TextBox 1"/>
          <p:cNvSpPr txBox="1"/>
          <p:nvPr/>
        </p:nvSpPr>
        <p:spPr>
          <a:xfrm>
            <a:off x="3386811" y="2146916"/>
            <a:ext cx="1720849" cy="370072"/>
          </a:xfrm>
          <a:prstGeom prst="rect">
            <a:avLst/>
          </a:prstGeom>
          <a:noFill/>
        </p:spPr>
        <p:txBody>
          <a:bodyPr wrap="square" lIns="0" tIns="0" rIns="0" bIns="0" rtlCol="0">
            <a:spAutoFit/>
          </a:bodyPr>
          <a:lstStyle/>
          <a:p>
            <a:pPr>
              <a:lnSpc>
                <a:spcPts val="2414"/>
              </a:lnSpc>
              <a:spcBef>
                <a:spcPts val="0"/>
              </a:spcBef>
            </a:pPr>
            <a:r>
              <a:rPr sz="1105" b="0" i="0" dirty="0">
                <a:solidFill>
                  <a:srgbClr val="005400"/>
                </a:solidFill>
                <a:latin typeface="font000000002cd217d0"/>
                <a:cs typeface="font000000002cd217d0"/>
              </a:rPr>
              <a:t>2评0-估8安0健全康性,受有试效者剂量</a:t>
            </a:r>
          </a:p>
        </p:txBody>
      </p:sp>
      <p:sp>
        <p:nvSpPr>
          <p:cNvPr id="11" name="TextBox 1"/>
          <p:cNvSpPr txBox="1"/>
          <p:nvPr/>
        </p:nvSpPr>
        <p:spPr>
          <a:xfrm>
            <a:off x="6930326" y="2280154"/>
            <a:ext cx="1096646" cy="2171157"/>
          </a:xfrm>
          <a:prstGeom prst="rect">
            <a:avLst/>
          </a:prstGeom>
          <a:noFill/>
        </p:spPr>
        <p:txBody>
          <a:bodyPr wrap="square" lIns="0" tIns="0" rIns="0" bIns="0" rtlCol="0">
            <a:spAutoFit/>
          </a:bodyPr>
          <a:lstStyle/>
          <a:p>
            <a:pPr marL="194945">
              <a:lnSpc>
                <a:spcPts val="982"/>
              </a:lnSpc>
              <a:spcBef>
                <a:spcPts val="0"/>
              </a:spcBef>
            </a:pPr>
            <a:r>
              <a:rPr sz="1405" b="0" i="0" dirty="0">
                <a:solidFill>
                  <a:srgbClr val="000099"/>
                </a:solidFill>
                <a:latin typeface="font000000002cd217d0"/>
                <a:cs typeface="font000000002cd217d0"/>
              </a:rPr>
              <a:t>5-10</a:t>
            </a:r>
          </a:p>
          <a:p>
            <a:pPr>
              <a:lnSpc>
                <a:spcPts val="1786"/>
              </a:lnSpc>
              <a:spcBef>
                <a:spcPts val="0"/>
              </a:spcBef>
            </a:pPr>
            <a:r>
              <a:rPr sz="1405" b="1" i="0" dirty="0">
                <a:solidFill>
                  <a:srgbClr val="000099"/>
                </a:solidFill>
                <a:latin typeface="font000000002cd217dc"/>
                <a:cs typeface="font000000002cd217dc"/>
              </a:rPr>
              <a:t>进入临床</a:t>
            </a:r>
          </a:p>
          <a:p>
            <a:pPr marL="179071">
              <a:lnSpc>
                <a:spcPts val="1663"/>
              </a:lnSpc>
              <a:spcBef>
                <a:spcPts val="0"/>
              </a:spcBef>
            </a:pPr>
            <a:r>
              <a:rPr sz="1405" b="1" i="0" dirty="0">
                <a:solidFill>
                  <a:srgbClr val="000099"/>
                </a:solidFill>
                <a:latin typeface="font000000002cd217dc"/>
                <a:cs typeface="font000000002cd217dc"/>
              </a:rPr>
              <a:t>试验</a:t>
            </a:r>
          </a:p>
          <a:p>
            <a:pPr marL="179071">
              <a:lnSpc>
                <a:spcPts val="1714"/>
              </a:lnSpc>
              <a:spcBef>
                <a:spcPts val="0"/>
              </a:spcBef>
            </a:pPr>
            <a:r>
              <a:rPr sz="1405" b="1" i="0" dirty="0">
                <a:solidFill>
                  <a:srgbClr val="000099"/>
                </a:solidFill>
                <a:latin typeface="font000000002cd217dc"/>
                <a:cs typeface="font000000002cd217dc"/>
              </a:rPr>
              <a:t>阶段</a:t>
            </a:r>
          </a:p>
          <a:p>
            <a:pPr marL="136284">
              <a:lnSpc>
                <a:spcPts val="1085"/>
              </a:lnSpc>
              <a:spcBef>
                <a:spcPts val="8039"/>
              </a:spcBef>
            </a:pPr>
            <a:r>
              <a:rPr sz="1105" b="0" i="0" dirty="0">
                <a:solidFill>
                  <a:srgbClr val="005400"/>
                </a:solidFill>
                <a:latin typeface="font000000002cd217d0"/>
                <a:cs typeface="font000000002cd217d0"/>
              </a:rPr>
              <a:t>市场评估</a:t>
            </a:r>
          </a:p>
          <a:p>
            <a:pPr marL="136284">
              <a:lnSpc>
                <a:spcPts val="1327"/>
              </a:lnSpc>
              <a:spcBef>
                <a:spcPts val="0"/>
              </a:spcBef>
            </a:pPr>
            <a:r>
              <a:rPr sz="1105" b="0" i="0" dirty="0">
                <a:solidFill>
                  <a:srgbClr val="005400"/>
                </a:solidFill>
                <a:latin typeface="font000000002cd217d0"/>
                <a:cs typeface="font000000002cd217d0"/>
              </a:rPr>
              <a:t>产品监督</a:t>
            </a:r>
          </a:p>
        </p:txBody>
      </p:sp>
      <p:sp>
        <p:nvSpPr>
          <p:cNvPr id="12" name="TextBox 1"/>
          <p:cNvSpPr txBox="1"/>
          <p:nvPr/>
        </p:nvSpPr>
        <p:spPr>
          <a:xfrm>
            <a:off x="480873" y="4539932"/>
            <a:ext cx="5895162" cy="206299"/>
          </a:xfrm>
          <a:prstGeom prst="rect">
            <a:avLst/>
          </a:prstGeom>
          <a:noFill/>
        </p:spPr>
        <p:txBody>
          <a:bodyPr wrap="square" lIns="0" tIns="0" rIns="0" bIns="0" rtlCol="0">
            <a:spAutoFit/>
          </a:bodyPr>
          <a:lstStyle/>
          <a:p>
            <a:pPr>
              <a:lnSpc>
                <a:spcPts val="1124"/>
              </a:lnSpc>
              <a:spcBef>
                <a:spcPts val="0"/>
              </a:spcBef>
            </a:pPr>
            <a:r>
              <a:rPr sz="1200" b="1" i="0" dirty="0">
                <a:solidFill>
                  <a:srgbClr val="C00000"/>
                </a:solidFill>
                <a:latin typeface="font000000002cd217dc"/>
                <a:cs typeface="font000000002cd217dc"/>
              </a:rPr>
              <a:t>（年）</a:t>
            </a:r>
            <a:r>
              <a:rPr sz="1200" b="1" i="0" dirty="0">
                <a:solidFill>
                  <a:srgbClr val="C00000"/>
                </a:solidFill>
                <a:latin typeface="Arial"/>
                <a:cs typeface="Arial"/>
              </a:rPr>
              <a:t>  </a:t>
            </a:r>
            <a:r>
              <a:rPr sz="1200" b="0" i="0" dirty="0">
                <a:solidFill>
                  <a:srgbClr val="002060"/>
                </a:solidFill>
                <a:latin typeface="font000000002cd217d0"/>
                <a:cs typeface="font000000002cd217d0"/>
              </a:rPr>
              <a:t>1</a:t>
            </a:r>
            <a:r>
              <a:rPr sz="1200" b="0" i="0" dirty="0">
                <a:solidFill>
                  <a:srgbClr val="002060"/>
                </a:solidFill>
                <a:latin typeface="Arial"/>
                <a:cs typeface="Arial"/>
              </a:rPr>
              <a:t>      </a:t>
            </a:r>
            <a:r>
              <a:rPr sz="1200" b="0" i="0" dirty="0">
                <a:solidFill>
                  <a:srgbClr val="002060"/>
                </a:solidFill>
                <a:latin typeface="font000000002cd217d0"/>
                <a:cs typeface="font000000002cd217d0"/>
              </a:rPr>
              <a:t>2</a:t>
            </a:r>
            <a:r>
              <a:rPr sz="1200" b="0" i="0" dirty="0">
                <a:solidFill>
                  <a:srgbClr val="002060"/>
                </a:solidFill>
                <a:latin typeface="Arial"/>
                <a:cs typeface="Arial"/>
              </a:rPr>
              <a:t>      </a:t>
            </a:r>
            <a:r>
              <a:rPr sz="1200" b="0" i="0" dirty="0">
                <a:solidFill>
                  <a:srgbClr val="002060"/>
                </a:solidFill>
                <a:latin typeface="font000000002cd217d0"/>
                <a:cs typeface="font000000002cd217d0"/>
              </a:rPr>
              <a:t>3</a:t>
            </a:r>
            <a:r>
              <a:rPr sz="1200" b="0" i="0" dirty="0">
                <a:solidFill>
                  <a:srgbClr val="002060"/>
                </a:solidFill>
                <a:latin typeface="Arial"/>
                <a:cs typeface="Arial"/>
              </a:rPr>
              <a:t>      </a:t>
            </a:r>
            <a:r>
              <a:rPr sz="1200" b="0" i="0" dirty="0">
                <a:solidFill>
                  <a:srgbClr val="002060"/>
                </a:solidFill>
                <a:latin typeface="font000000002cd217d0"/>
                <a:cs typeface="font000000002cd217d0"/>
              </a:rPr>
              <a:t>4</a:t>
            </a:r>
            <a:r>
              <a:rPr sz="1200" b="0" i="0" dirty="0">
                <a:solidFill>
                  <a:srgbClr val="002060"/>
                </a:solidFill>
                <a:latin typeface="Arial"/>
                <a:cs typeface="Arial"/>
              </a:rPr>
              <a:t>      </a:t>
            </a:r>
            <a:r>
              <a:rPr sz="1200" b="0" i="0" dirty="0">
                <a:solidFill>
                  <a:srgbClr val="002060"/>
                </a:solidFill>
                <a:latin typeface="font000000002cd217d0"/>
                <a:cs typeface="font000000002cd217d0"/>
              </a:rPr>
              <a:t>5</a:t>
            </a:r>
            <a:r>
              <a:rPr sz="1200" b="0" i="0" dirty="0">
                <a:solidFill>
                  <a:srgbClr val="002060"/>
                </a:solidFill>
                <a:latin typeface="Arial"/>
                <a:cs typeface="Arial"/>
              </a:rPr>
              <a:t>      </a:t>
            </a:r>
            <a:r>
              <a:rPr sz="1200" b="0" i="0" dirty="0">
                <a:solidFill>
                  <a:srgbClr val="002060"/>
                </a:solidFill>
                <a:latin typeface="font000000002cd217d0"/>
                <a:cs typeface="font000000002cd217d0"/>
              </a:rPr>
              <a:t>6</a:t>
            </a:r>
            <a:r>
              <a:rPr sz="1200" b="0" i="0" dirty="0">
                <a:solidFill>
                  <a:srgbClr val="002060"/>
                </a:solidFill>
                <a:latin typeface="Arial"/>
                <a:cs typeface="Arial"/>
              </a:rPr>
              <a:t>      </a:t>
            </a:r>
            <a:r>
              <a:rPr sz="1200" b="0" i="0" dirty="0">
                <a:solidFill>
                  <a:srgbClr val="002060"/>
                </a:solidFill>
                <a:latin typeface="font000000002cd217d0"/>
                <a:cs typeface="font000000002cd217d0"/>
              </a:rPr>
              <a:t>7</a:t>
            </a:r>
            <a:r>
              <a:rPr sz="1200" b="0" i="0" dirty="0">
                <a:solidFill>
                  <a:srgbClr val="002060"/>
                </a:solidFill>
                <a:latin typeface="Arial"/>
                <a:cs typeface="Arial"/>
              </a:rPr>
              <a:t>      </a:t>
            </a:r>
            <a:r>
              <a:rPr sz="1200" b="0" i="0" dirty="0">
                <a:solidFill>
                  <a:srgbClr val="002060"/>
                </a:solidFill>
                <a:latin typeface="font000000002cd217d0"/>
                <a:cs typeface="font000000002cd217d0"/>
              </a:rPr>
              <a:t>8</a:t>
            </a:r>
            <a:r>
              <a:rPr sz="1200" b="0" i="0" dirty="0">
                <a:solidFill>
                  <a:srgbClr val="002060"/>
                </a:solidFill>
                <a:latin typeface="Arial"/>
                <a:cs typeface="Arial"/>
              </a:rPr>
              <a:t>      </a:t>
            </a:r>
            <a:r>
              <a:rPr sz="1200" b="0" i="0" dirty="0">
                <a:solidFill>
                  <a:srgbClr val="002060"/>
                </a:solidFill>
                <a:latin typeface="font000000002cd217d0"/>
                <a:cs typeface="font000000002cd217d0"/>
              </a:rPr>
              <a:t>9</a:t>
            </a:r>
            <a:r>
              <a:rPr sz="1200" b="0" i="0" dirty="0">
                <a:solidFill>
                  <a:srgbClr val="002060"/>
                </a:solidFill>
                <a:latin typeface="Arial"/>
                <a:cs typeface="Arial"/>
              </a:rPr>
              <a:t>      </a:t>
            </a:r>
            <a:r>
              <a:rPr sz="1200" b="0" i="0" dirty="0">
                <a:solidFill>
                  <a:srgbClr val="002060"/>
                </a:solidFill>
                <a:latin typeface="font000000002cd217d0"/>
                <a:cs typeface="font000000002cd217d0"/>
              </a:rPr>
              <a:t>10</a:t>
            </a:r>
            <a:r>
              <a:rPr sz="1200" b="0" i="0" dirty="0">
                <a:solidFill>
                  <a:srgbClr val="002060"/>
                </a:solidFill>
                <a:latin typeface="Arial"/>
                <a:cs typeface="Arial"/>
              </a:rPr>
              <a:t>      </a:t>
            </a:r>
            <a:r>
              <a:rPr sz="1200" b="0" i="0" dirty="0">
                <a:solidFill>
                  <a:srgbClr val="002060"/>
                </a:solidFill>
                <a:latin typeface="font000000002cd217d0"/>
                <a:cs typeface="font000000002cd217d0"/>
              </a:rPr>
              <a:t>11</a:t>
            </a:r>
            <a:r>
              <a:rPr sz="1200" b="0" i="0" dirty="0">
                <a:solidFill>
                  <a:srgbClr val="002060"/>
                </a:solidFill>
                <a:latin typeface="Arial"/>
                <a:cs typeface="Arial"/>
              </a:rPr>
              <a:t>      </a:t>
            </a:r>
            <a:r>
              <a:rPr sz="1200" b="0" i="0" dirty="0">
                <a:solidFill>
                  <a:srgbClr val="002060"/>
                </a:solidFill>
                <a:latin typeface="font000000002cd217d0"/>
                <a:cs typeface="font000000002cd217d0"/>
              </a:rPr>
              <a:t>12</a:t>
            </a:r>
            <a:r>
              <a:rPr sz="1200" b="0" i="0" dirty="0">
                <a:solidFill>
                  <a:srgbClr val="002060"/>
                </a:solidFill>
                <a:latin typeface="Arial"/>
                <a:cs typeface="Arial"/>
              </a:rPr>
              <a:t>      </a:t>
            </a:r>
            <a:r>
              <a:rPr sz="1200" b="0" i="0" dirty="0">
                <a:solidFill>
                  <a:srgbClr val="002060"/>
                </a:solidFill>
                <a:latin typeface="font000000002cd217d0"/>
                <a:cs typeface="font000000002cd217d0"/>
              </a:rPr>
              <a:t>13</a:t>
            </a:r>
            <a:r>
              <a:rPr sz="1200" b="0" i="0" dirty="0">
                <a:solidFill>
                  <a:srgbClr val="002060"/>
                </a:solidFill>
                <a:latin typeface="Arial"/>
                <a:cs typeface="Arial"/>
              </a:rPr>
              <a:t>      </a:t>
            </a:r>
            <a:r>
              <a:rPr sz="1200" b="0" i="0" dirty="0">
                <a:solidFill>
                  <a:srgbClr val="002060"/>
                </a:solidFill>
                <a:latin typeface="font000000002cd217d0"/>
                <a:cs typeface="font000000002cd217d0"/>
              </a:rPr>
              <a:t>14</a:t>
            </a:r>
            <a:r>
              <a:rPr sz="1200" b="0" i="0" dirty="0">
                <a:solidFill>
                  <a:srgbClr val="002060"/>
                </a:solidFill>
                <a:latin typeface="Arial"/>
                <a:cs typeface="Arial"/>
              </a:rPr>
              <a:t>      </a:t>
            </a:r>
            <a:r>
              <a:rPr sz="1200" b="0" i="0" dirty="0">
                <a:solidFill>
                  <a:srgbClr val="002060"/>
                </a:solidFill>
                <a:latin typeface="font000000002cd217d0"/>
                <a:cs typeface="font000000002cd217d0"/>
              </a:rPr>
              <a:t>15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558978" y="413284"/>
            <a:ext cx="6578601" cy="3653615"/>
          </a:xfrm>
          <a:prstGeom prst="rect">
            <a:avLst/>
          </a:prstGeom>
          <a:noFill/>
        </p:spPr>
        <p:txBody>
          <a:bodyPr wrap="square" lIns="0" tIns="0" rIns="0" bIns="0" rtlCol="0">
            <a:spAutoFit/>
          </a:bodyPr>
          <a:lstStyle/>
          <a:p>
            <a:pPr marL="720865">
              <a:lnSpc>
                <a:spcPts val="1778"/>
              </a:lnSpc>
              <a:spcBef>
                <a:spcPts val="0"/>
              </a:spcBef>
            </a:pPr>
            <a:r>
              <a:rPr sz="1800" b="0" i="0" dirty="0">
                <a:solidFill>
                  <a:srgbClr val="000000"/>
                </a:solidFill>
                <a:latin typeface="font000000002cd217dd"/>
                <a:cs typeface="font000000002cd217dd"/>
              </a:rPr>
              <a:t>药物设计学导论小结</a:t>
            </a:r>
          </a:p>
          <a:p>
            <a:pPr>
              <a:lnSpc>
                <a:spcPts val="1766"/>
              </a:lnSpc>
              <a:spcBef>
                <a:spcPts val="2776"/>
              </a:spcBef>
            </a:pPr>
            <a:r>
              <a:rPr sz="1800" b="0" i="0" dirty="0">
                <a:solidFill>
                  <a:srgbClr val="000000"/>
                </a:solidFill>
                <a:latin typeface="font000000002cd217dd"/>
                <a:cs typeface="font000000002cd217dd"/>
              </a:rPr>
              <a:t>•</a:t>
            </a:r>
            <a:r>
              <a:rPr sz="1800" b="0" i="0" dirty="0">
                <a:solidFill>
                  <a:srgbClr val="000000"/>
                </a:solidFill>
                <a:latin typeface="Arial"/>
                <a:cs typeface="Arial"/>
              </a:rPr>
              <a:t>    </a:t>
            </a:r>
            <a:r>
              <a:rPr sz="1800" b="0" i="0" dirty="0">
                <a:solidFill>
                  <a:srgbClr val="000000"/>
                </a:solidFill>
                <a:latin typeface="font000000002cd217dd"/>
                <a:cs typeface="font000000002cd217dd"/>
              </a:rPr>
              <a:t>概述</a:t>
            </a:r>
          </a:p>
          <a:p>
            <a:pPr>
              <a:lnSpc>
                <a:spcPts val="1768"/>
              </a:lnSpc>
              <a:spcBef>
                <a:spcPts val="4311"/>
              </a:spcBef>
            </a:pPr>
            <a:r>
              <a:rPr sz="1800" b="0" i="0" dirty="0">
                <a:solidFill>
                  <a:srgbClr val="000000"/>
                </a:solidFill>
                <a:latin typeface="font000000002cd217dd"/>
                <a:cs typeface="font000000002cd217dd"/>
              </a:rPr>
              <a:t>•</a:t>
            </a:r>
            <a:r>
              <a:rPr sz="1800" b="0" i="0" dirty="0">
                <a:solidFill>
                  <a:srgbClr val="000000"/>
                </a:solidFill>
                <a:latin typeface="Arial"/>
                <a:cs typeface="Arial"/>
              </a:rPr>
              <a:t>    </a:t>
            </a:r>
            <a:r>
              <a:rPr sz="1800" b="0" i="0" dirty="0">
                <a:solidFill>
                  <a:srgbClr val="000000"/>
                </a:solidFill>
                <a:latin typeface="font000000002cd217dd"/>
                <a:cs typeface="font000000002cd217dd"/>
              </a:rPr>
              <a:t>基本原理</a:t>
            </a:r>
          </a:p>
          <a:p>
            <a:pPr marL="457200">
              <a:lnSpc>
                <a:spcPts val="1592"/>
              </a:lnSpc>
              <a:spcBef>
                <a:spcPts val="1988"/>
              </a:spcBef>
            </a:pPr>
            <a:r>
              <a:rPr sz="1595" b="0" i="0" dirty="0">
                <a:solidFill>
                  <a:srgbClr val="000000"/>
                </a:solidFill>
                <a:latin typeface="font000000002cd217dd"/>
                <a:cs typeface="font000000002cd217dd"/>
              </a:rPr>
              <a:t>--</a:t>
            </a:r>
            <a:r>
              <a:rPr sz="1595" b="0" i="0" dirty="0">
                <a:solidFill>
                  <a:srgbClr val="000000"/>
                </a:solidFill>
                <a:latin typeface="Arial"/>
                <a:cs typeface="Arial"/>
              </a:rPr>
              <a:t> </a:t>
            </a:r>
            <a:r>
              <a:rPr sz="1595" b="0" i="0" dirty="0">
                <a:solidFill>
                  <a:srgbClr val="000000"/>
                </a:solidFill>
                <a:latin typeface="font000000002cd217dd"/>
                <a:cs typeface="font000000002cd217dd"/>
              </a:rPr>
              <a:t>靶点学说；靶点-配体相互作用；小分子相似性；小分子多样性</a:t>
            </a:r>
          </a:p>
          <a:p>
            <a:pPr>
              <a:lnSpc>
                <a:spcPts val="1778"/>
              </a:lnSpc>
              <a:spcBef>
                <a:spcPts val="3679"/>
              </a:spcBef>
            </a:pPr>
            <a:r>
              <a:rPr sz="1800" b="0" i="0" dirty="0">
                <a:solidFill>
                  <a:srgbClr val="000000"/>
                </a:solidFill>
                <a:latin typeface="font000000002cd217dd"/>
                <a:cs typeface="font000000002cd217dd"/>
              </a:rPr>
              <a:t>•</a:t>
            </a:r>
            <a:r>
              <a:rPr sz="1800" b="0" i="0" dirty="0">
                <a:solidFill>
                  <a:srgbClr val="000000"/>
                </a:solidFill>
                <a:latin typeface="Arial"/>
                <a:cs typeface="Arial"/>
              </a:rPr>
              <a:t>    </a:t>
            </a:r>
            <a:r>
              <a:rPr sz="1800" b="0" i="0" dirty="0">
                <a:solidFill>
                  <a:srgbClr val="000000"/>
                </a:solidFill>
                <a:latin typeface="font000000002cd217dd"/>
                <a:cs typeface="font000000002cd217dd"/>
              </a:rPr>
              <a:t>当代药物发现的研究方法</a:t>
            </a:r>
          </a:p>
          <a:p>
            <a:pPr marL="360045">
              <a:lnSpc>
                <a:spcPts val="1581"/>
              </a:lnSpc>
              <a:spcBef>
                <a:spcPts val="2381"/>
              </a:spcBef>
            </a:pPr>
            <a:r>
              <a:rPr sz="1595" b="0" i="0" dirty="0">
                <a:solidFill>
                  <a:srgbClr val="003300"/>
                </a:solidFill>
                <a:latin typeface="font000000002cd217dd"/>
                <a:cs typeface="font000000002cd217dd"/>
              </a:rPr>
              <a:t>--</a:t>
            </a:r>
            <a:r>
              <a:rPr sz="1595" b="0" i="0" dirty="0">
                <a:solidFill>
                  <a:srgbClr val="003300"/>
                </a:solidFill>
                <a:latin typeface="Arial"/>
                <a:cs typeface="Arial"/>
              </a:rPr>
              <a:t>  </a:t>
            </a:r>
            <a:r>
              <a:rPr sz="1595" b="0" i="0" dirty="0">
                <a:solidFill>
                  <a:srgbClr val="003300"/>
                </a:solidFill>
                <a:latin typeface="font000000002cd217dd"/>
                <a:cs typeface="font000000002cd217dd"/>
              </a:rPr>
              <a:t>基于筛选途径的药物设计</a:t>
            </a:r>
          </a:p>
          <a:p>
            <a:pPr marL="360045">
              <a:lnSpc>
                <a:spcPts val="2872"/>
              </a:lnSpc>
              <a:spcBef>
                <a:spcPts val="0"/>
              </a:spcBef>
            </a:pPr>
            <a:r>
              <a:rPr sz="1595" b="0" i="0" dirty="0">
                <a:solidFill>
                  <a:srgbClr val="003300"/>
                </a:solidFill>
                <a:latin typeface="font000000002cd217dd"/>
                <a:cs typeface="font000000002cd217dd"/>
              </a:rPr>
              <a:t>--</a:t>
            </a:r>
            <a:r>
              <a:rPr sz="1595" b="0" i="0" dirty="0">
                <a:solidFill>
                  <a:srgbClr val="003300"/>
                </a:solidFill>
                <a:latin typeface="Arial"/>
                <a:cs typeface="Arial"/>
              </a:rPr>
              <a:t>  </a:t>
            </a:r>
            <a:r>
              <a:rPr sz="1595" b="0" i="0" dirty="0">
                <a:solidFill>
                  <a:srgbClr val="003300"/>
                </a:solidFill>
                <a:latin typeface="font000000002cd217dd"/>
                <a:cs typeface="font000000002cd217dd"/>
              </a:rPr>
              <a:t>合理药物设计</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8440420" y="4857280"/>
            <a:ext cx="535737" cy="162713"/>
          </a:xfrm>
          <a:prstGeom prst="rect">
            <a:avLst/>
          </a:prstGeom>
          <a:noFill/>
        </p:spPr>
        <p:txBody>
          <a:bodyPr wrap="square" lIns="0" tIns="0" rIns="0" bIns="0" rtlCol="0">
            <a:spAutoFit/>
          </a:bodyPr>
          <a:lstStyle/>
          <a:p>
            <a:pPr>
              <a:lnSpc>
                <a:spcPts val="781"/>
              </a:lnSpc>
              <a:spcBef>
                <a:spcPts val="0"/>
              </a:spcBef>
            </a:pPr>
            <a:r>
              <a:rPr sz="1200" b="0" i="0" dirty="0">
                <a:solidFill>
                  <a:srgbClr val="000000"/>
                </a:solidFill>
                <a:latin typeface="font000000002cd217dd"/>
                <a:cs typeface="font000000002cd217dd"/>
              </a:rPr>
              <a:t>12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486982" y="448788"/>
            <a:ext cx="8455659" cy="4001318"/>
          </a:xfrm>
          <a:prstGeom prst="rect">
            <a:avLst/>
          </a:prstGeom>
          <a:noFill/>
        </p:spPr>
        <p:txBody>
          <a:bodyPr wrap="square" lIns="0" tIns="0" rIns="0" bIns="0" rtlCol="0">
            <a:spAutoFit/>
          </a:bodyPr>
          <a:lstStyle/>
          <a:p>
            <a:pPr marL="648068">
              <a:lnSpc>
                <a:spcPts val="1811"/>
              </a:lnSpc>
              <a:spcBef>
                <a:spcPts val="0"/>
              </a:spcBef>
            </a:pPr>
            <a:r>
              <a:rPr sz="2005" b="0" i="0" dirty="0">
                <a:solidFill>
                  <a:srgbClr val="000000"/>
                </a:solidFill>
                <a:latin typeface="font000000002cd217dd"/>
                <a:cs typeface="font000000002cd217dd"/>
              </a:rPr>
              <a:t>Qualification</a:t>
            </a:r>
            <a:r>
              <a:rPr sz="2005" b="0" i="0" dirty="0">
                <a:solidFill>
                  <a:srgbClr val="000000"/>
                </a:solidFill>
                <a:latin typeface="Arial"/>
                <a:cs typeface="Arial"/>
              </a:rPr>
              <a:t> </a:t>
            </a:r>
            <a:r>
              <a:rPr sz="2005" b="0" i="0" dirty="0">
                <a:solidFill>
                  <a:srgbClr val="000000"/>
                </a:solidFill>
                <a:latin typeface="font000000002cd217dd"/>
                <a:cs typeface="font000000002cd217dd"/>
              </a:rPr>
              <a:t>for</a:t>
            </a:r>
            <a:r>
              <a:rPr sz="2005" b="0" i="0" dirty="0">
                <a:solidFill>
                  <a:srgbClr val="000000"/>
                </a:solidFill>
                <a:latin typeface="Arial"/>
                <a:cs typeface="Arial"/>
              </a:rPr>
              <a:t> </a:t>
            </a:r>
            <a:r>
              <a:rPr sz="2005" b="0" i="0" dirty="0">
                <a:solidFill>
                  <a:srgbClr val="000000"/>
                </a:solidFill>
                <a:latin typeface="font000000002cd217dd"/>
                <a:cs typeface="font000000002cd217dd"/>
              </a:rPr>
              <a:t>Drug</a:t>
            </a:r>
            <a:r>
              <a:rPr sz="2005" b="0" i="0" dirty="0">
                <a:solidFill>
                  <a:srgbClr val="000000"/>
                </a:solidFill>
                <a:latin typeface="Arial"/>
                <a:cs typeface="Arial"/>
              </a:rPr>
              <a:t> </a:t>
            </a:r>
            <a:r>
              <a:rPr sz="2005" b="0" i="0" dirty="0">
                <a:solidFill>
                  <a:srgbClr val="000000"/>
                </a:solidFill>
                <a:latin typeface="font000000002cd217dd"/>
                <a:cs typeface="font000000002cd217dd"/>
              </a:rPr>
              <a:t>Hunters</a:t>
            </a:r>
          </a:p>
          <a:p>
            <a:pPr>
              <a:lnSpc>
                <a:spcPts val="1625"/>
              </a:lnSpc>
              <a:spcBef>
                <a:spcPts val="1881"/>
              </a:spcBef>
            </a:pPr>
            <a:r>
              <a:rPr sz="1800" b="0" i="0" dirty="0">
                <a:solidFill>
                  <a:srgbClr val="000000"/>
                </a:solidFill>
                <a:latin typeface="font000000002cd217dd"/>
                <a:cs typeface="font000000002cd217dd"/>
              </a:rPr>
              <a:t>•</a:t>
            </a:r>
            <a:r>
              <a:rPr sz="1800" b="0" i="0" dirty="0">
                <a:solidFill>
                  <a:srgbClr val="000000"/>
                </a:solidFill>
                <a:latin typeface="Arial"/>
                <a:cs typeface="Arial"/>
              </a:rPr>
              <a:t>    </a:t>
            </a:r>
            <a:r>
              <a:rPr sz="1800" b="0" i="0" dirty="0">
                <a:solidFill>
                  <a:srgbClr val="000000"/>
                </a:solidFill>
                <a:latin typeface="font000000002cd217dd"/>
                <a:cs typeface="font000000002cd217dd"/>
              </a:rPr>
              <a:t>Professional</a:t>
            </a:r>
            <a:r>
              <a:rPr sz="1800" b="0" i="0" dirty="0">
                <a:solidFill>
                  <a:srgbClr val="000000"/>
                </a:solidFill>
                <a:latin typeface="Arial"/>
                <a:cs typeface="Arial"/>
              </a:rPr>
              <a:t> </a:t>
            </a:r>
            <a:r>
              <a:rPr sz="1800" b="0" i="0" dirty="0">
                <a:solidFill>
                  <a:srgbClr val="000000"/>
                </a:solidFill>
                <a:latin typeface="font000000002cd217dd"/>
                <a:cs typeface="font000000002cd217dd"/>
              </a:rPr>
              <a:t>training</a:t>
            </a:r>
          </a:p>
          <a:p>
            <a:pPr marL="358775">
              <a:lnSpc>
                <a:spcPts val="1786"/>
              </a:lnSpc>
              <a:spcBef>
                <a:spcPts val="1884"/>
              </a:spcBef>
            </a:pPr>
            <a:r>
              <a:rPr lang="en-US" altLang="zh-CN" dirty="0">
                <a:solidFill>
                  <a:srgbClr val="000000"/>
                </a:solidFill>
                <a:latin typeface="font000000002cd217dd"/>
                <a:cs typeface="font000000002cd217dd"/>
              </a:rPr>
              <a:t>-</a:t>
            </a:r>
            <a:r>
              <a:rPr lang="zh-CN" altLang="en-US" dirty="0">
                <a:solidFill>
                  <a:srgbClr val="000000"/>
                </a:solidFill>
                <a:latin typeface="font000000002cd217dd"/>
                <a:cs typeface="font000000002cd217dd"/>
              </a:rPr>
              <a:t> </a:t>
            </a:r>
            <a:r>
              <a:rPr sz="1800" b="0" i="0" dirty="0">
                <a:solidFill>
                  <a:srgbClr val="000000"/>
                </a:solidFill>
                <a:latin typeface="font000000002cd217dd"/>
                <a:cs typeface="font000000002cd217dd"/>
              </a:rPr>
              <a:t>Medicinal</a:t>
            </a:r>
            <a:r>
              <a:rPr sz="1800" b="0" i="0" dirty="0">
                <a:solidFill>
                  <a:srgbClr val="000000"/>
                </a:solidFill>
                <a:latin typeface="Arial"/>
                <a:cs typeface="Arial"/>
              </a:rPr>
              <a:t> </a:t>
            </a:r>
            <a:r>
              <a:rPr sz="1800" b="0" i="0" dirty="0">
                <a:solidFill>
                  <a:srgbClr val="000000"/>
                </a:solidFill>
                <a:latin typeface="font000000002cd217dd"/>
                <a:cs typeface="font000000002cd217dd"/>
              </a:rPr>
              <a:t>Chemistry</a:t>
            </a:r>
          </a:p>
          <a:p>
            <a:pPr marL="358775">
              <a:lnSpc>
                <a:spcPts val="1786"/>
              </a:lnSpc>
              <a:spcBef>
                <a:spcPts val="1884"/>
              </a:spcBef>
            </a:pPr>
            <a:r>
              <a:rPr lang="en-US" altLang="zh-CN" dirty="0">
                <a:solidFill>
                  <a:srgbClr val="000000"/>
                </a:solidFill>
                <a:latin typeface="font000000002cd217dd"/>
                <a:cs typeface="font000000002cd217dd"/>
              </a:rPr>
              <a:t>-</a:t>
            </a:r>
            <a:r>
              <a:rPr lang="zh-CN" altLang="en-US" dirty="0">
                <a:solidFill>
                  <a:srgbClr val="000000"/>
                </a:solidFill>
                <a:latin typeface="font000000002cd217dd"/>
                <a:cs typeface="font000000002cd217dd"/>
              </a:rPr>
              <a:t> </a:t>
            </a:r>
            <a:r>
              <a:rPr sz="1800" b="0" i="0" dirty="0">
                <a:solidFill>
                  <a:srgbClr val="000000"/>
                </a:solidFill>
                <a:latin typeface="font000000002cd217dd"/>
                <a:cs typeface="font000000002cd217dd"/>
              </a:rPr>
              <a:t>Biochemistry</a:t>
            </a:r>
            <a:r>
              <a:rPr sz="1800" b="0" i="0" dirty="0">
                <a:solidFill>
                  <a:srgbClr val="000000"/>
                </a:solidFill>
                <a:latin typeface="Arial"/>
                <a:cs typeface="Arial"/>
              </a:rPr>
              <a:t> </a:t>
            </a:r>
            <a:r>
              <a:rPr sz="1800" b="0" i="0" dirty="0">
                <a:solidFill>
                  <a:srgbClr val="000000"/>
                </a:solidFill>
                <a:latin typeface="font000000002cd217dd"/>
                <a:cs typeface="font000000002cd217dd"/>
              </a:rPr>
              <a:t>&amp;</a:t>
            </a:r>
            <a:r>
              <a:rPr sz="1800" b="0" i="0" dirty="0">
                <a:solidFill>
                  <a:srgbClr val="000000"/>
                </a:solidFill>
                <a:latin typeface="Arial"/>
                <a:cs typeface="Arial"/>
              </a:rPr>
              <a:t> </a:t>
            </a:r>
            <a:r>
              <a:rPr sz="1800" b="0" i="0" dirty="0">
                <a:solidFill>
                  <a:srgbClr val="000000"/>
                </a:solidFill>
                <a:latin typeface="font000000002cd217dd"/>
                <a:cs typeface="font000000002cd217dd"/>
              </a:rPr>
              <a:t>Organic</a:t>
            </a:r>
            <a:r>
              <a:rPr sz="1800" b="0" i="0" dirty="0">
                <a:solidFill>
                  <a:srgbClr val="000000"/>
                </a:solidFill>
                <a:latin typeface="Arial"/>
                <a:cs typeface="Arial"/>
              </a:rPr>
              <a:t> </a:t>
            </a:r>
            <a:r>
              <a:rPr sz="1800" b="0" i="0" dirty="0">
                <a:solidFill>
                  <a:srgbClr val="000000"/>
                </a:solidFill>
                <a:latin typeface="font000000002cd217dd"/>
                <a:cs typeface="font000000002cd217dd"/>
              </a:rPr>
              <a:t>Chemistry</a:t>
            </a:r>
            <a:r>
              <a:rPr sz="1800" b="0" i="0" dirty="0">
                <a:solidFill>
                  <a:srgbClr val="000000"/>
                </a:solidFill>
                <a:latin typeface="Arial"/>
                <a:cs typeface="Arial"/>
              </a:rPr>
              <a:t> </a:t>
            </a:r>
            <a:r>
              <a:rPr sz="1800" b="0" i="0" dirty="0">
                <a:solidFill>
                  <a:srgbClr val="000000"/>
                </a:solidFill>
                <a:latin typeface="font000000002cd217dd"/>
                <a:cs typeface="font000000002cd217dd"/>
              </a:rPr>
              <a:t>&amp;</a:t>
            </a:r>
            <a:r>
              <a:rPr sz="1800" b="0" i="0" dirty="0">
                <a:solidFill>
                  <a:srgbClr val="000000"/>
                </a:solidFill>
                <a:latin typeface="Arial"/>
                <a:cs typeface="Arial"/>
              </a:rPr>
              <a:t> </a:t>
            </a:r>
            <a:r>
              <a:rPr sz="1800" b="0" i="0" dirty="0">
                <a:solidFill>
                  <a:srgbClr val="000000"/>
                </a:solidFill>
                <a:latin typeface="font000000002cd217dd"/>
                <a:cs typeface="font000000002cd217dd"/>
              </a:rPr>
              <a:t>Physical</a:t>
            </a:r>
            <a:r>
              <a:rPr sz="1800" b="0" i="0" dirty="0">
                <a:solidFill>
                  <a:srgbClr val="000000"/>
                </a:solidFill>
                <a:latin typeface="Arial"/>
                <a:cs typeface="Arial"/>
              </a:rPr>
              <a:t> </a:t>
            </a:r>
            <a:r>
              <a:rPr sz="1800" b="0" i="0" dirty="0">
                <a:solidFill>
                  <a:srgbClr val="000000"/>
                </a:solidFill>
                <a:latin typeface="font000000002cd217dd"/>
                <a:cs typeface="font000000002cd217dd"/>
              </a:rPr>
              <a:t>chemistry</a:t>
            </a:r>
            <a:r>
              <a:rPr sz="1800" b="0" i="0" dirty="0">
                <a:solidFill>
                  <a:srgbClr val="000000"/>
                </a:solidFill>
                <a:latin typeface="Arial"/>
                <a:cs typeface="Arial"/>
              </a:rPr>
              <a:t> </a:t>
            </a:r>
            <a:r>
              <a:rPr sz="1800" b="0" i="0" dirty="0">
                <a:solidFill>
                  <a:srgbClr val="000000"/>
                </a:solidFill>
                <a:latin typeface="font000000002cd217dd"/>
                <a:cs typeface="font000000002cd217dd"/>
              </a:rPr>
              <a:t>&amp;</a:t>
            </a:r>
            <a:r>
              <a:rPr sz="1800" b="0" i="0" dirty="0">
                <a:solidFill>
                  <a:srgbClr val="000000"/>
                </a:solidFill>
                <a:latin typeface="Arial"/>
                <a:cs typeface="Arial"/>
              </a:rPr>
              <a:t> </a:t>
            </a:r>
            <a:r>
              <a:rPr sz="1800" b="0" i="0" dirty="0">
                <a:solidFill>
                  <a:srgbClr val="000000"/>
                </a:solidFill>
                <a:latin typeface="font000000002cd217dd"/>
                <a:cs typeface="font000000002cd217dd"/>
              </a:rPr>
              <a:t>Analytical</a:t>
            </a:r>
            <a:r>
              <a:rPr sz="1800" b="0" i="0" dirty="0">
                <a:solidFill>
                  <a:srgbClr val="000000"/>
                </a:solidFill>
                <a:latin typeface="Arial"/>
                <a:cs typeface="Arial"/>
              </a:rPr>
              <a:t> </a:t>
            </a:r>
            <a:r>
              <a:rPr sz="1800" b="0" i="0" dirty="0">
                <a:solidFill>
                  <a:srgbClr val="000000"/>
                </a:solidFill>
                <a:latin typeface="font000000002cd217dd"/>
                <a:cs typeface="font000000002cd217dd"/>
              </a:rPr>
              <a:t>Chemistry</a:t>
            </a:r>
          </a:p>
          <a:p>
            <a:pPr marL="358775">
              <a:lnSpc>
                <a:spcPts val="1786"/>
              </a:lnSpc>
              <a:spcBef>
                <a:spcPts val="1884"/>
              </a:spcBef>
            </a:pPr>
            <a:r>
              <a:rPr lang="en-US" altLang="zh-CN" dirty="0">
                <a:solidFill>
                  <a:srgbClr val="000000"/>
                </a:solidFill>
                <a:latin typeface="font000000002cd217dd"/>
                <a:cs typeface="font000000002cd217dd"/>
              </a:rPr>
              <a:t>-</a:t>
            </a:r>
            <a:r>
              <a:rPr lang="zh-CN" altLang="en-US" dirty="0">
                <a:solidFill>
                  <a:srgbClr val="000000"/>
                </a:solidFill>
                <a:latin typeface="font000000002cd217dd"/>
                <a:cs typeface="font000000002cd217dd"/>
              </a:rPr>
              <a:t> </a:t>
            </a:r>
            <a:r>
              <a:rPr sz="1800" b="0" i="0" dirty="0">
                <a:solidFill>
                  <a:srgbClr val="000000"/>
                </a:solidFill>
                <a:latin typeface="font000000002cd217dd"/>
                <a:cs typeface="font000000002cd217dd"/>
              </a:rPr>
              <a:t>Pharmacology</a:t>
            </a:r>
          </a:p>
          <a:p>
            <a:pPr marL="358775">
              <a:lnSpc>
                <a:spcPts val="1786"/>
              </a:lnSpc>
              <a:spcBef>
                <a:spcPts val="1884"/>
              </a:spcBef>
            </a:pPr>
            <a:r>
              <a:rPr lang="en-US" altLang="zh-CN" dirty="0">
                <a:solidFill>
                  <a:srgbClr val="000000"/>
                </a:solidFill>
                <a:latin typeface="font000000002cd217dd"/>
                <a:cs typeface="font000000002cd217dd"/>
              </a:rPr>
              <a:t>-</a:t>
            </a:r>
            <a:r>
              <a:rPr lang="zh-CN" altLang="en-US" dirty="0">
                <a:solidFill>
                  <a:srgbClr val="000000"/>
                </a:solidFill>
                <a:latin typeface="font000000002cd217dd"/>
                <a:cs typeface="font000000002cd217dd"/>
              </a:rPr>
              <a:t> </a:t>
            </a:r>
            <a:r>
              <a:rPr sz="1800" b="0" i="0" dirty="0">
                <a:solidFill>
                  <a:srgbClr val="000000"/>
                </a:solidFill>
                <a:latin typeface="font000000002cd217dd"/>
                <a:cs typeface="font000000002cd217dd"/>
              </a:rPr>
              <a:t>Chemical</a:t>
            </a:r>
            <a:r>
              <a:rPr sz="1800" b="0" i="0" dirty="0">
                <a:solidFill>
                  <a:srgbClr val="000000"/>
                </a:solidFill>
                <a:latin typeface="Arial"/>
                <a:cs typeface="Arial"/>
              </a:rPr>
              <a:t> </a:t>
            </a:r>
            <a:r>
              <a:rPr sz="1800" b="0" i="0" dirty="0">
                <a:solidFill>
                  <a:srgbClr val="000000"/>
                </a:solidFill>
                <a:latin typeface="font000000002cd217dd"/>
                <a:cs typeface="font000000002cd217dd"/>
              </a:rPr>
              <a:t>Biology</a:t>
            </a:r>
          </a:p>
          <a:p>
            <a:pPr marL="358775">
              <a:lnSpc>
                <a:spcPts val="1786"/>
              </a:lnSpc>
              <a:spcBef>
                <a:spcPts val="1884"/>
              </a:spcBef>
            </a:pPr>
            <a:r>
              <a:rPr lang="en-US" altLang="zh-CN" dirty="0">
                <a:solidFill>
                  <a:srgbClr val="000000"/>
                </a:solidFill>
                <a:latin typeface="font000000002cd217dd"/>
                <a:cs typeface="font000000002cd217dd"/>
              </a:rPr>
              <a:t>-</a:t>
            </a:r>
            <a:r>
              <a:rPr lang="zh-CN" altLang="en-US">
                <a:solidFill>
                  <a:srgbClr val="000000"/>
                </a:solidFill>
                <a:latin typeface="font000000002cd217dd"/>
                <a:cs typeface="font000000002cd217dd"/>
              </a:rPr>
              <a:t> </a:t>
            </a:r>
            <a:r>
              <a:rPr sz="1800" b="0" i="0">
                <a:solidFill>
                  <a:srgbClr val="000000"/>
                </a:solidFill>
                <a:latin typeface="font000000002cd217dd"/>
                <a:cs typeface="font000000002cd217dd"/>
              </a:rPr>
              <a:t>Rational</a:t>
            </a:r>
            <a:r>
              <a:rPr sz="1800" b="0" i="0">
                <a:solidFill>
                  <a:srgbClr val="000000"/>
                </a:solidFill>
                <a:latin typeface="Arial"/>
                <a:cs typeface="Arial"/>
              </a:rPr>
              <a:t> </a:t>
            </a:r>
            <a:r>
              <a:rPr sz="1800" b="0" i="0" dirty="0">
                <a:solidFill>
                  <a:srgbClr val="000000"/>
                </a:solidFill>
                <a:latin typeface="font000000002cd217dd"/>
                <a:cs typeface="font000000002cd217dd"/>
              </a:rPr>
              <a:t>Drug</a:t>
            </a:r>
            <a:r>
              <a:rPr sz="1800" b="0" i="0" dirty="0">
                <a:solidFill>
                  <a:srgbClr val="000000"/>
                </a:solidFill>
                <a:latin typeface="Arial"/>
                <a:cs typeface="Arial"/>
              </a:rPr>
              <a:t> </a:t>
            </a:r>
            <a:r>
              <a:rPr sz="1800" b="0" i="0" dirty="0">
                <a:solidFill>
                  <a:srgbClr val="000000"/>
                </a:solidFill>
                <a:latin typeface="font000000002cd217dd"/>
                <a:cs typeface="font000000002cd217dd"/>
              </a:rPr>
              <a:t>Design</a:t>
            </a:r>
            <a:r>
              <a:rPr sz="1800" b="0" i="0" dirty="0">
                <a:solidFill>
                  <a:srgbClr val="000000"/>
                </a:solidFill>
                <a:latin typeface="Arial"/>
                <a:cs typeface="Arial"/>
              </a:rPr>
              <a:t> </a:t>
            </a:r>
            <a:r>
              <a:rPr sz="1800" b="0" i="0" dirty="0">
                <a:solidFill>
                  <a:srgbClr val="000000"/>
                </a:solidFill>
                <a:latin typeface="font000000002cd217dd"/>
                <a:cs typeface="font000000002cd217dd"/>
              </a:rPr>
              <a:t>&amp;</a:t>
            </a:r>
            <a:r>
              <a:rPr sz="1800" b="0" i="0" dirty="0">
                <a:solidFill>
                  <a:srgbClr val="000000"/>
                </a:solidFill>
                <a:latin typeface="Arial"/>
                <a:cs typeface="Arial"/>
              </a:rPr>
              <a:t> </a:t>
            </a:r>
            <a:r>
              <a:rPr sz="1800" b="0" i="0" dirty="0">
                <a:solidFill>
                  <a:srgbClr val="000000"/>
                </a:solidFill>
                <a:latin typeface="font000000002cd217dd"/>
                <a:cs typeface="font000000002cd217dd"/>
              </a:rPr>
              <a:t>CADD</a:t>
            </a:r>
            <a:r>
              <a:rPr sz="1800" b="0" i="0" dirty="0">
                <a:solidFill>
                  <a:srgbClr val="000000"/>
                </a:solidFill>
                <a:latin typeface="Arial"/>
                <a:cs typeface="Arial"/>
              </a:rPr>
              <a:t> </a:t>
            </a:r>
            <a:r>
              <a:rPr sz="1800" b="0" i="0" dirty="0">
                <a:solidFill>
                  <a:srgbClr val="000000"/>
                </a:solidFill>
                <a:latin typeface="font000000002cd217dd"/>
                <a:cs typeface="font000000002cd217dd"/>
              </a:rPr>
              <a:t>&amp;</a:t>
            </a:r>
            <a:r>
              <a:rPr sz="1800" b="0" i="0" dirty="0">
                <a:solidFill>
                  <a:srgbClr val="000000"/>
                </a:solidFill>
                <a:latin typeface="Arial"/>
                <a:cs typeface="Arial"/>
              </a:rPr>
              <a:t> </a:t>
            </a:r>
            <a:r>
              <a:rPr sz="1800" b="0" i="0" dirty="0">
                <a:solidFill>
                  <a:srgbClr val="000000"/>
                </a:solidFill>
                <a:latin typeface="font000000002cd217dd"/>
                <a:cs typeface="font000000002cd217dd"/>
              </a:rPr>
              <a:t>Structural</a:t>
            </a:r>
            <a:r>
              <a:rPr sz="1800" b="0" i="0" dirty="0">
                <a:solidFill>
                  <a:srgbClr val="000000"/>
                </a:solidFill>
                <a:latin typeface="Arial"/>
                <a:cs typeface="Arial"/>
              </a:rPr>
              <a:t> </a:t>
            </a:r>
            <a:r>
              <a:rPr sz="1800" b="0" i="0" dirty="0">
                <a:solidFill>
                  <a:srgbClr val="000000"/>
                </a:solidFill>
                <a:latin typeface="font000000002cd217dd"/>
                <a:cs typeface="font000000002cd217dd"/>
              </a:rPr>
              <a:t>Biology</a:t>
            </a:r>
          </a:p>
          <a:p>
            <a:pPr>
              <a:lnSpc>
                <a:spcPts val="1625"/>
              </a:lnSpc>
              <a:spcBef>
                <a:spcPts val="2045"/>
              </a:spcBef>
            </a:pPr>
            <a:r>
              <a:rPr sz="1800" b="0" i="0" dirty="0">
                <a:solidFill>
                  <a:srgbClr val="000000"/>
                </a:solidFill>
                <a:latin typeface="font000000002cd217dd"/>
                <a:cs typeface="font000000002cd217dd"/>
              </a:rPr>
              <a:t>•</a:t>
            </a:r>
            <a:r>
              <a:rPr sz="1800" b="0" i="0" dirty="0">
                <a:solidFill>
                  <a:srgbClr val="000000"/>
                </a:solidFill>
                <a:latin typeface="Arial"/>
                <a:cs typeface="Arial"/>
              </a:rPr>
              <a:t>    </a:t>
            </a:r>
            <a:r>
              <a:rPr sz="1800" b="0" i="0" dirty="0">
                <a:solidFill>
                  <a:srgbClr val="000000"/>
                </a:solidFill>
                <a:latin typeface="font000000002cd217dd"/>
                <a:cs typeface="font000000002cd217dd"/>
              </a:rPr>
              <a:t>Specialized</a:t>
            </a:r>
            <a:r>
              <a:rPr sz="1800" b="0" i="0" dirty="0">
                <a:solidFill>
                  <a:srgbClr val="000000"/>
                </a:solidFill>
                <a:latin typeface="Arial"/>
                <a:cs typeface="Arial"/>
              </a:rPr>
              <a:t> </a:t>
            </a:r>
            <a:r>
              <a:rPr sz="1800" b="0" i="0" dirty="0">
                <a:solidFill>
                  <a:srgbClr val="000000"/>
                </a:solidFill>
                <a:latin typeface="font000000002cd217dd"/>
                <a:cs typeface="font000000002cd217dd"/>
              </a:rPr>
              <a:t>disease</a:t>
            </a:r>
            <a:r>
              <a:rPr sz="1800" b="0" i="0" dirty="0">
                <a:solidFill>
                  <a:srgbClr val="000000"/>
                </a:solidFill>
                <a:latin typeface="Arial"/>
                <a:cs typeface="Arial"/>
              </a:rPr>
              <a:t> </a:t>
            </a:r>
            <a:r>
              <a:rPr sz="1800" b="0" i="0" dirty="0">
                <a:solidFill>
                  <a:srgbClr val="000000"/>
                </a:solidFill>
                <a:latin typeface="font000000002cd217dd"/>
                <a:cs typeface="font000000002cd217dd"/>
              </a:rPr>
              <a:t>knowledge</a:t>
            </a:r>
          </a:p>
          <a:p>
            <a:pPr>
              <a:lnSpc>
                <a:spcPts val="1625"/>
              </a:lnSpc>
              <a:spcBef>
                <a:spcPts val="2045"/>
              </a:spcBef>
            </a:pPr>
            <a:r>
              <a:rPr sz="1800" b="0" i="0" dirty="0">
                <a:solidFill>
                  <a:srgbClr val="000000"/>
                </a:solidFill>
                <a:latin typeface="font000000002cd217dd"/>
                <a:cs typeface="font000000002cd217dd"/>
              </a:rPr>
              <a:t>•</a:t>
            </a:r>
            <a:r>
              <a:rPr sz="1800" b="0" i="0" dirty="0">
                <a:solidFill>
                  <a:srgbClr val="000000"/>
                </a:solidFill>
                <a:latin typeface="Arial"/>
                <a:cs typeface="Arial"/>
              </a:rPr>
              <a:t>    </a:t>
            </a:r>
            <a:r>
              <a:rPr sz="1800" b="0" i="0" dirty="0">
                <a:solidFill>
                  <a:srgbClr val="000000"/>
                </a:solidFill>
                <a:latin typeface="font000000002cd217dd"/>
                <a:cs typeface="font000000002cd217dd"/>
              </a:rPr>
              <a:t>Technical</a:t>
            </a:r>
            <a:r>
              <a:rPr sz="1800" b="0" i="0" dirty="0">
                <a:solidFill>
                  <a:srgbClr val="000000"/>
                </a:solidFill>
                <a:latin typeface="Arial"/>
                <a:cs typeface="Arial"/>
              </a:rPr>
              <a:t> </a:t>
            </a:r>
            <a:r>
              <a:rPr sz="1800" b="0" i="0" dirty="0">
                <a:solidFill>
                  <a:srgbClr val="000000"/>
                </a:solidFill>
                <a:latin typeface="font000000002cd217dd"/>
                <a:cs typeface="font000000002cd217dd"/>
              </a:rPr>
              <a:t>Savvy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279068" y="444513"/>
            <a:ext cx="2301265" cy="386588"/>
          </a:xfrm>
          <a:prstGeom prst="rect">
            <a:avLst/>
          </a:prstGeom>
          <a:noFill/>
        </p:spPr>
        <p:txBody>
          <a:bodyPr wrap="square" lIns="0" tIns="0" rIns="0" bIns="0" rtlCol="0">
            <a:spAutoFit/>
          </a:bodyPr>
          <a:lstStyle/>
          <a:p>
            <a:pPr>
              <a:lnSpc>
                <a:spcPts val="2544"/>
              </a:lnSpc>
              <a:spcBef>
                <a:spcPts val="0"/>
              </a:spcBef>
            </a:pPr>
            <a:r>
              <a:rPr sz="2400" b="0" i="0" dirty="0">
                <a:solidFill>
                  <a:srgbClr val="800000"/>
                </a:solidFill>
                <a:latin typeface="font000000002cd217d0"/>
                <a:cs typeface="font000000002cd217d0"/>
              </a:rPr>
              <a:t>Drug</a:t>
            </a:r>
            <a:r>
              <a:rPr sz="2400" b="0" i="0" dirty="0">
                <a:solidFill>
                  <a:srgbClr val="800000"/>
                </a:solidFill>
                <a:latin typeface="Arial"/>
                <a:cs typeface="Arial"/>
              </a:rPr>
              <a:t> </a:t>
            </a:r>
            <a:r>
              <a:rPr sz="2400" b="0" i="0" dirty="0">
                <a:solidFill>
                  <a:srgbClr val="800000"/>
                </a:solidFill>
                <a:latin typeface="font000000002cd217d0"/>
                <a:cs typeface="font000000002cd217d0"/>
              </a:rPr>
              <a:t>Design</a:t>
            </a:r>
          </a:p>
        </p:txBody>
      </p:sp>
      <p:sp>
        <p:nvSpPr>
          <p:cNvPr id="4" name="TextBox 1"/>
          <p:cNvSpPr txBox="1"/>
          <p:nvPr/>
        </p:nvSpPr>
        <p:spPr>
          <a:xfrm>
            <a:off x="630987" y="951916"/>
            <a:ext cx="1359332" cy="2878023"/>
          </a:xfrm>
          <a:prstGeom prst="rect">
            <a:avLst/>
          </a:prstGeom>
          <a:noFill/>
        </p:spPr>
        <p:txBody>
          <a:bodyPr wrap="square" lIns="0" tIns="0" rIns="0" bIns="0" rtlCol="0">
            <a:spAutoFit/>
          </a:bodyPr>
          <a:lstStyle/>
          <a:p>
            <a:pPr>
              <a:lnSpc>
                <a:spcPts val="2582"/>
              </a:lnSpc>
              <a:spcBef>
                <a:spcPts val="0"/>
              </a:spcBef>
            </a:pPr>
            <a:r>
              <a:rPr sz="2400" b="0" i="0" dirty="0">
                <a:solidFill>
                  <a:srgbClr val="0000FF"/>
                </a:solidFill>
                <a:latin typeface="font000000002cd217dc"/>
                <a:cs typeface="font000000002cd217dc"/>
              </a:rPr>
              <a:t>Why?</a:t>
            </a:r>
          </a:p>
          <a:p>
            <a:pPr>
              <a:lnSpc>
                <a:spcPts val="2016"/>
              </a:lnSpc>
              <a:spcBef>
                <a:spcPts val="9298"/>
              </a:spcBef>
            </a:pPr>
            <a:r>
              <a:rPr sz="2400" b="0" i="0" dirty="0">
                <a:solidFill>
                  <a:srgbClr val="0000FF"/>
                </a:solidFill>
                <a:latin typeface="font000000002cd217dc"/>
                <a:cs typeface="font000000002cd217dc"/>
              </a:rPr>
              <a:t>What?</a:t>
            </a:r>
          </a:p>
          <a:p>
            <a:pPr>
              <a:lnSpc>
                <a:spcPts val="1944"/>
              </a:lnSpc>
              <a:spcBef>
                <a:spcPts val="6322"/>
              </a:spcBef>
            </a:pPr>
            <a:r>
              <a:rPr sz="2400" b="0" i="0" dirty="0">
                <a:solidFill>
                  <a:srgbClr val="0000FF"/>
                </a:solidFill>
                <a:latin typeface="font000000002cd217dc"/>
                <a:cs typeface="font000000002cd217dc"/>
              </a:rPr>
              <a:t>How?</a:t>
            </a:r>
          </a:p>
        </p:txBody>
      </p:sp>
      <p:sp>
        <p:nvSpPr>
          <p:cNvPr id="5" name="TextBox 1"/>
          <p:cNvSpPr txBox="1"/>
          <p:nvPr/>
        </p:nvSpPr>
        <p:spPr>
          <a:xfrm>
            <a:off x="1855128" y="1027673"/>
            <a:ext cx="7266088" cy="3662069"/>
          </a:xfrm>
          <a:prstGeom prst="rect">
            <a:avLst/>
          </a:prstGeom>
          <a:noFill/>
        </p:spPr>
        <p:txBody>
          <a:bodyPr wrap="square" lIns="0" tIns="0" rIns="0" bIns="0" rtlCol="0">
            <a:spAutoFit/>
          </a:bodyPr>
          <a:lstStyle/>
          <a:p>
            <a:pPr marL="34620">
              <a:lnSpc>
                <a:spcPts val="1720"/>
              </a:lnSpc>
              <a:spcBef>
                <a:spcPts val="0"/>
              </a:spcBef>
            </a:pPr>
            <a:r>
              <a:rPr sz="1585" b="0" i="0" dirty="0">
                <a:solidFill>
                  <a:srgbClr val="C00000"/>
                </a:solidFill>
                <a:latin typeface="font000000002cd217dc"/>
                <a:cs typeface="font000000002cd217dc"/>
              </a:rPr>
              <a:t>l</a:t>
            </a:r>
            <a:r>
              <a:rPr sz="1585" b="0" i="0" dirty="0">
                <a:solidFill>
                  <a:srgbClr val="C00000"/>
                </a:solidFill>
                <a:latin typeface="Arial"/>
                <a:cs typeface="Arial"/>
              </a:rPr>
              <a:t>  </a:t>
            </a:r>
            <a:r>
              <a:rPr sz="2005" b="0" i="0" dirty="0">
                <a:solidFill>
                  <a:srgbClr val="003300"/>
                </a:solidFill>
                <a:latin typeface="font000000002cd217dc"/>
                <a:cs typeface="font000000002cd217dc"/>
              </a:rPr>
              <a:t>Unmet</a:t>
            </a:r>
            <a:r>
              <a:rPr sz="2005" b="0" i="0" dirty="0">
                <a:solidFill>
                  <a:srgbClr val="003300"/>
                </a:solidFill>
                <a:latin typeface="Arial"/>
                <a:cs typeface="Arial"/>
              </a:rPr>
              <a:t> </a:t>
            </a:r>
            <a:r>
              <a:rPr sz="2005" b="0" i="0" dirty="0">
                <a:solidFill>
                  <a:srgbClr val="003300"/>
                </a:solidFill>
                <a:latin typeface="font000000002cd217dc"/>
                <a:cs typeface="font000000002cd217dc"/>
              </a:rPr>
              <a:t>medical</a:t>
            </a:r>
            <a:r>
              <a:rPr sz="2005" b="0" i="0" dirty="0">
                <a:solidFill>
                  <a:srgbClr val="003300"/>
                </a:solidFill>
                <a:latin typeface="Arial"/>
                <a:cs typeface="Arial"/>
              </a:rPr>
              <a:t> </a:t>
            </a:r>
            <a:r>
              <a:rPr sz="2005" b="0" i="0" dirty="0">
                <a:solidFill>
                  <a:srgbClr val="003300"/>
                </a:solidFill>
                <a:latin typeface="font000000002cd217dc"/>
                <a:cs typeface="font000000002cd217dc"/>
              </a:rPr>
              <a:t>needs</a:t>
            </a:r>
          </a:p>
          <a:p>
            <a:pPr marL="34620">
              <a:lnSpc>
                <a:spcPts val="2420"/>
              </a:lnSpc>
              <a:spcBef>
                <a:spcPts val="0"/>
              </a:spcBef>
            </a:pPr>
            <a:r>
              <a:rPr sz="1500" b="0" i="0" dirty="0">
                <a:solidFill>
                  <a:srgbClr val="C00000"/>
                </a:solidFill>
                <a:latin typeface="font000000002cd217dc"/>
                <a:cs typeface="font000000002cd217dc"/>
              </a:rPr>
              <a:t>l</a:t>
            </a:r>
            <a:r>
              <a:rPr sz="1500" b="0" i="0" dirty="0">
                <a:solidFill>
                  <a:srgbClr val="C00000"/>
                </a:solidFill>
                <a:latin typeface="Arial"/>
                <a:cs typeface="Arial"/>
              </a:rPr>
              <a:t>  </a:t>
            </a:r>
            <a:r>
              <a:rPr sz="2005" b="0" i="0" dirty="0">
                <a:solidFill>
                  <a:srgbClr val="003300"/>
                </a:solidFill>
                <a:latin typeface="font000000002cd217dc"/>
                <a:cs typeface="font000000002cd217dc"/>
              </a:rPr>
              <a:t>Time-scale</a:t>
            </a:r>
          </a:p>
          <a:p>
            <a:pPr marL="34620">
              <a:lnSpc>
                <a:spcPts val="2356"/>
              </a:lnSpc>
              <a:spcBef>
                <a:spcPts val="0"/>
              </a:spcBef>
            </a:pPr>
            <a:r>
              <a:rPr sz="1500" b="0" i="0" dirty="0">
                <a:solidFill>
                  <a:srgbClr val="C00000"/>
                </a:solidFill>
                <a:latin typeface="font000000002cd217dc"/>
                <a:cs typeface="font000000002cd217dc"/>
              </a:rPr>
              <a:t>l</a:t>
            </a:r>
            <a:r>
              <a:rPr sz="1500" b="0" i="0" dirty="0">
                <a:solidFill>
                  <a:srgbClr val="C00000"/>
                </a:solidFill>
                <a:latin typeface="Arial"/>
                <a:cs typeface="Arial"/>
              </a:rPr>
              <a:t>  </a:t>
            </a:r>
            <a:r>
              <a:rPr sz="2005" b="0" i="0" dirty="0">
                <a:solidFill>
                  <a:srgbClr val="003300"/>
                </a:solidFill>
                <a:latin typeface="font000000002cd217dc"/>
                <a:cs typeface="font000000002cd217dc"/>
              </a:rPr>
              <a:t>Success</a:t>
            </a:r>
            <a:r>
              <a:rPr sz="2005" b="0" i="0" dirty="0">
                <a:solidFill>
                  <a:srgbClr val="003300"/>
                </a:solidFill>
                <a:latin typeface="Arial"/>
                <a:cs typeface="Arial"/>
              </a:rPr>
              <a:t> </a:t>
            </a:r>
            <a:r>
              <a:rPr sz="2005" b="0" i="0" dirty="0">
                <a:solidFill>
                  <a:srgbClr val="003300"/>
                </a:solidFill>
                <a:latin typeface="font000000002cd217dc"/>
                <a:cs typeface="font000000002cd217dc"/>
              </a:rPr>
              <a:t>rate</a:t>
            </a:r>
          </a:p>
          <a:p>
            <a:pPr marL="1270">
              <a:lnSpc>
                <a:spcPts val="2251"/>
              </a:lnSpc>
              <a:spcBef>
                <a:spcPts val="2735"/>
              </a:spcBef>
            </a:pPr>
            <a:r>
              <a:rPr sz="1585" b="0" i="0" dirty="0">
                <a:solidFill>
                  <a:srgbClr val="C00000"/>
                </a:solidFill>
                <a:latin typeface="font000000002cd217dc"/>
                <a:cs typeface="font000000002cd217dc"/>
              </a:rPr>
              <a:t>l</a:t>
            </a:r>
            <a:r>
              <a:rPr sz="1585" b="0" i="0" dirty="0">
                <a:solidFill>
                  <a:srgbClr val="C00000"/>
                </a:solidFill>
                <a:latin typeface="Arial"/>
                <a:cs typeface="Arial"/>
              </a:rPr>
              <a:t>  </a:t>
            </a:r>
            <a:r>
              <a:rPr sz="2100" b="0" i="0" dirty="0">
                <a:solidFill>
                  <a:srgbClr val="003300"/>
                </a:solidFill>
                <a:latin typeface="font000000002cd217dc"/>
                <a:cs typeface="font000000002cd217dc"/>
              </a:rPr>
              <a:t>Disease</a:t>
            </a:r>
            <a:r>
              <a:rPr sz="2100" b="0" i="0" dirty="0">
                <a:solidFill>
                  <a:srgbClr val="003300"/>
                </a:solidFill>
                <a:latin typeface="Arial"/>
                <a:cs typeface="Arial"/>
              </a:rPr>
              <a:t> </a:t>
            </a:r>
            <a:r>
              <a:rPr sz="2100" b="0" i="0" dirty="0">
                <a:solidFill>
                  <a:srgbClr val="003300"/>
                </a:solidFill>
                <a:latin typeface="font000000002cd217dc"/>
                <a:cs typeface="font000000002cd217dc"/>
              </a:rPr>
              <a:t>mechanism-Target</a:t>
            </a:r>
            <a:r>
              <a:rPr sz="2100" b="0" i="0" dirty="0">
                <a:solidFill>
                  <a:srgbClr val="003300"/>
                </a:solidFill>
                <a:latin typeface="Arial"/>
                <a:cs typeface="Arial"/>
              </a:rPr>
              <a:t> </a:t>
            </a:r>
            <a:r>
              <a:rPr sz="2100" b="0" i="0" dirty="0">
                <a:solidFill>
                  <a:srgbClr val="003300"/>
                </a:solidFill>
                <a:latin typeface="font000000002cd217dc"/>
                <a:cs typeface="font000000002cd217dc"/>
              </a:rPr>
              <a:t>identification</a:t>
            </a:r>
            <a:r>
              <a:rPr sz="2100" b="0" i="0" dirty="0">
                <a:solidFill>
                  <a:srgbClr val="003300"/>
                </a:solidFill>
                <a:latin typeface="Arial"/>
                <a:cs typeface="Arial"/>
              </a:rPr>
              <a:t> </a:t>
            </a:r>
            <a:r>
              <a:rPr sz="2100" b="0" i="0" dirty="0">
                <a:solidFill>
                  <a:srgbClr val="003300"/>
                </a:solidFill>
                <a:latin typeface="font000000002cd217dc"/>
                <a:cs typeface="font000000002cd217dc"/>
              </a:rPr>
              <a:t>&amp;</a:t>
            </a:r>
            <a:r>
              <a:rPr sz="2100" b="0" i="0" dirty="0">
                <a:solidFill>
                  <a:srgbClr val="003300"/>
                </a:solidFill>
                <a:latin typeface="Arial"/>
                <a:cs typeface="Arial"/>
              </a:rPr>
              <a:t> </a:t>
            </a:r>
            <a:r>
              <a:rPr sz="2100" b="0" i="0" dirty="0">
                <a:solidFill>
                  <a:srgbClr val="003300"/>
                </a:solidFill>
                <a:latin typeface="font000000002cd217dc"/>
                <a:cs typeface="font000000002cd217dc"/>
              </a:rPr>
              <a:t>validation</a:t>
            </a:r>
          </a:p>
          <a:p>
            <a:pPr marL="1270">
              <a:lnSpc>
                <a:spcPts val="2520"/>
              </a:lnSpc>
              <a:spcBef>
                <a:spcPts val="0"/>
              </a:spcBef>
            </a:pPr>
            <a:r>
              <a:rPr sz="1585" b="0" i="0" dirty="0">
                <a:solidFill>
                  <a:srgbClr val="C00000"/>
                </a:solidFill>
                <a:latin typeface="font000000002cd217dc"/>
                <a:cs typeface="font000000002cd217dc"/>
              </a:rPr>
              <a:t>l</a:t>
            </a:r>
            <a:r>
              <a:rPr sz="1585" b="0" i="0" dirty="0">
                <a:solidFill>
                  <a:srgbClr val="C00000"/>
                </a:solidFill>
                <a:latin typeface="Arial"/>
                <a:cs typeface="Arial"/>
              </a:rPr>
              <a:t>  </a:t>
            </a:r>
            <a:r>
              <a:rPr sz="2100" b="0" i="0" dirty="0">
                <a:solidFill>
                  <a:srgbClr val="003300"/>
                </a:solidFill>
                <a:latin typeface="font000000002cd217dc"/>
                <a:cs typeface="font000000002cd217dc"/>
              </a:rPr>
              <a:t>Lead</a:t>
            </a:r>
            <a:r>
              <a:rPr sz="2100" b="0" i="0" dirty="0">
                <a:solidFill>
                  <a:srgbClr val="003300"/>
                </a:solidFill>
                <a:latin typeface="Arial"/>
                <a:cs typeface="Arial"/>
              </a:rPr>
              <a:t> </a:t>
            </a:r>
            <a:r>
              <a:rPr sz="2100" b="0" i="0" dirty="0">
                <a:solidFill>
                  <a:srgbClr val="003300"/>
                </a:solidFill>
                <a:latin typeface="font000000002cd217dc"/>
                <a:cs typeface="font000000002cd217dc"/>
              </a:rPr>
              <a:t>generation</a:t>
            </a:r>
          </a:p>
          <a:p>
            <a:pPr marL="1270">
              <a:lnSpc>
                <a:spcPts val="2539"/>
              </a:lnSpc>
              <a:spcBef>
                <a:spcPts val="0"/>
              </a:spcBef>
            </a:pPr>
            <a:r>
              <a:rPr sz="1585" b="0" i="0" dirty="0">
                <a:solidFill>
                  <a:srgbClr val="C00000"/>
                </a:solidFill>
                <a:latin typeface="font000000002cd217dc"/>
                <a:cs typeface="font000000002cd217dc"/>
              </a:rPr>
              <a:t>l</a:t>
            </a:r>
            <a:r>
              <a:rPr sz="1585" b="0" i="0" dirty="0">
                <a:solidFill>
                  <a:srgbClr val="C00000"/>
                </a:solidFill>
                <a:latin typeface="Arial"/>
                <a:cs typeface="Arial"/>
              </a:rPr>
              <a:t>  </a:t>
            </a:r>
            <a:r>
              <a:rPr sz="2100" b="0" i="0" dirty="0">
                <a:solidFill>
                  <a:srgbClr val="003300"/>
                </a:solidFill>
                <a:latin typeface="font000000002cd217dc"/>
                <a:cs typeface="font000000002cd217dc"/>
              </a:rPr>
              <a:t>Lead</a:t>
            </a:r>
            <a:r>
              <a:rPr sz="2100" b="0" i="0" dirty="0">
                <a:solidFill>
                  <a:srgbClr val="003300"/>
                </a:solidFill>
                <a:latin typeface="Arial"/>
                <a:cs typeface="Arial"/>
              </a:rPr>
              <a:t> </a:t>
            </a:r>
            <a:r>
              <a:rPr sz="2100" b="0" i="0" dirty="0">
                <a:solidFill>
                  <a:srgbClr val="003300"/>
                </a:solidFill>
                <a:latin typeface="font000000002cd217dc"/>
                <a:cs typeface="font000000002cd217dc"/>
              </a:rPr>
              <a:t>optimization</a:t>
            </a:r>
          </a:p>
          <a:p>
            <a:pPr>
              <a:lnSpc>
                <a:spcPts val="4229"/>
              </a:lnSpc>
              <a:spcBef>
                <a:spcPts val="0"/>
              </a:spcBef>
            </a:pPr>
            <a:r>
              <a:rPr sz="2005" b="0" i="0" dirty="0">
                <a:solidFill>
                  <a:srgbClr val="003300"/>
                </a:solidFill>
                <a:latin typeface="font000000002cd217dc"/>
                <a:cs typeface="font000000002cd217dc"/>
              </a:rPr>
              <a:t>Drug</a:t>
            </a:r>
            <a:r>
              <a:rPr sz="2005" b="0" i="0" dirty="0">
                <a:solidFill>
                  <a:srgbClr val="003300"/>
                </a:solidFill>
                <a:latin typeface="Arial"/>
                <a:cs typeface="Arial"/>
              </a:rPr>
              <a:t> </a:t>
            </a:r>
            <a:r>
              <a:rPr sz="2005" b="0" i="0" dirty="0">
                <a:solidFill>
                  <a:srgbClr val="003300"/>
                </a:solidFill>
                <a:latin typeface="font000000002cd217dc"/>
                <a:cs typeface="font000000002cd217dc"/>
              </a:rPr>
              <a:t>Design</a:t>
            </a:r>
            <a:r>
              <a:rPr sz="2005" b="0" i="0" dirty="0">
                <a:solidFill>
                  <a:srgbClr val="003300"/>
                </a:solidFill>
                <a:latin typeface="Arial"/>
                <a:cs typeface="Arial"/>
              </a:rPr>
              <a:t> </a:t>
            </a:r>
            <a:r>
              <a:rPr sz="2005" b="0" i="0" dirty="0">
                <a:solidFill>
                  <a:srgbClr val="003300"/>
                </a:solidFill>
                <a:latin typeface="font000000002cd217dc"/>
                <a:cs typeface="font000000002cd217dc"/>
              </a:rPr>
              <a:t>--The</a:t>
            </a:r>
            <a:r>
              <a:rPr sz="2005" b="0" i="0" dirty="0">
                <a:solidFill>
                  <a:srgbClr val="003300"/>
                </a:solidFill>
                <a:latin typeface="Arial"/>
                <a:cs typeface="Arial"/>
              </a:rPr>
              <a:t> </a:t>
            </a:r>
            <a:r>
              <a:rPr sz="2005" b="0" i="0" dirty="0">
                <a:solidFill>
                  <a:srgbClr val="003300"/>
                </a:solidFill>
                <a:latin typeface="font000000002cd217dc"/>
                <a:cs typeface="font000000002cd217dc"/>
              </a:rPr>
              <a:t>application</a:t>
            </a:r>
            <a:r>
              <a:rPr sz="2005" b="0" i="0" dirty="0">
                <a:solidFill>
                  <a:srgbClr val="003300"/>
                </a:solidFill>
                <a:latin typeface="Arial"/>
                <a:cs typeface="Arial"/>
              </a:rPr>
              <a:t> </a:t>
            </a:r>
            <a:r>
              <a:rPr sz="2005" b="0" i="0" dirty="0">
                <a:solidFill>
                  <a:srgbClr val="003300"/>
                </a:solidFill>
                <a:latin typeface="font000000002cd217dc"/>
                <a:cs typeface="font000000002cd217dc"/>
              </a:rPr>
              <a:t>of</a:t>
            </a:r>
            <a:r>
              <a:rPr sz="2005" b="0" i="0" dirty="0">
                <a:solidFill>
                  <a:srgbClr val="003300"/>
                </a:solidFill>
                <a:latin typeface="Arial"/>
                <a:cs typeface="Arial"/>
              </a:rPr>
              <a:t> </a:t>
            </a:r>
            <a:r>
              <a:rPr sz="2005" b="0" i="0" dirty="0">
                <a:solidFill>
                  <a:srgbClr val="003300"/>
                </a:solidFill>
                <a:latin typeface="font000000002cd217dc"/>
                <a:cs typeface="font000000002cd217dc"/>
              </a:rPr>
              <a:t>CADD</a:t>
            </a:r>
            <a:r>
              <a:rPr sz="2005" b="0" i="0" dirty="0">
                <a:solidFill>
                  <a:srgbClr val="003300"/>
                </a:solidFill>
                <a:latin typeface="Arial"/>
                <a:cs typeface="Arial"/>
              </a:rPr>
              <a:t> </a:t>
            </a:r>
            <a:r>
              <a:rPr sz="2005" b="0" i="0" dirty="0">
                <a:solidFill>
                  <a:srgbClr val="003300"/>
                </a:solidFill>
                <a:latin typeface="font000000002cd217dc"/>
                <a:cs typeface="font000000002cd217dc"/>
              </a:rPr>
              <a:t>in</a:t>
            </a:r>
            <a:r>
              <a:rPr sz="2005" b="0" i="0" dirty="0">
                <a:solidFill>
                  <a:srgbClr val="003300"/>
                </a:solidFill>
                <a:latin typeface="Arial"/>
                <a:cs typeface="Arial"/>
              </a:rPr>
              <a:t> </a:t>
            </a:r>
            <a:r>
              <a:rPr sz="2005" b="0" i="0" dirty="0">
                <a:solidFill>
                  <a:srgbClr val="003300"/>
                </a:solidFill>
                <a:latin typeface="font000000002cd217dc"/>
                <a:cs typeface="font000000002cd217dc"/>
              </a:rPr>
              <a:t>drug</a:t>
            </a:r>
            <a:r>
              <a:rPr sz="2005" b="0" i="0" dirty="0">
                <a:solidFill>
                  <a:srgbClr val="003300"/>
                </a:solidFill>
                <a:latin typeface="Arial"/>
                <a:cs typeface="Arial"/>
              </a:rPr>
              <a:t> </a:t>
            </a:r>
            <a:r>
              <a:rPr sz="2005" b="0" i="0" dirty="0">
                <a:solidFill>
                  <a:srgbClr val="003300"/>
                </a:solidFill>
                <a:latin typeface="font000000002cd217dc"/>
                <a:cs typeface="font000000002cd217dc"/>
              </a:rPr>
              <a:t>design</a:t>
            </a:r>
          </a:p>
          <a:p>
            <a:pPr>
              <a:lnSpc>
                <a:spcPts val="2527"/>
              </a:lnSpc>
              <a:spcBef>
                <a:spcPts val="0"/>
              </a:spcBef>
            </a:pPr>
            <a:r>
              <a:rPr sz="1500" b="0" i="0" dirty="0">
                <a:solidFill>
                  <a:srgbClr val="C00000"/>
                </a:solidFill>
                <a:latin typeface="font000000002cd217dc"/>
                <a:cs typeface="font000000002cd217dc"/>
              </a:rPr>
              <a:t>l</a:t>
            </a:r>
            <a:r>
              <a:rPr sz="1500" b="0" i="0" dirty="0">
                <a:solidFill>
                  <a:srgbClr val="C00000"/>
                </a:solidFill>
                <a:latin typeface="Arial"/>
                <a:cs typeface="Arial"/>
              </a:rPr>
              <a:t>  </a:t>
            </a:r>
            <a:r>
              <a:rPr sz="2100" b="0" i="0" dirty="0">
                <a:solidFill>
                  <a:srgbClr val="003300"/>
                </a:solidFill>
                <a:latin typeface="font000000002cd217dc"/>
                <a:cs typeface="font000000002cd217dc"/>
              </a:rPr>
              <a:t>Bioinformatics,</a:t>
            </a:r>
            <a:r>
              <a:rPr sz="2100" b="0" i="0" dirty="0">
                <a:solidFill>
                  <a:srgbClr val="003300"/>
                </a:solidFill>
                <a:latin typeface="Arial"/>
                <a:cs typeface="Arial"/>
              </a:rPr>
              <a:t> </a:t>
            </a:r>
            <a:r>
              <a:rPr sz="2100" b="0" i="0" dirty="0">
                <a:solidFill>
                  <a:srgbClr val="003300"/>
                </a:solidFill>
                <a:latin typeface="font000000002cd217dc"/>
                <a:cs typeface="font000000002cd217dc"/>
              </a:rPr>
              <a:t>proteomics,</a:t>
            </a:r>
            <a:r>
              <a:rPr sz="2100" b="0" i="0" dirty="0">
                <a:solidFill>
                  <a:srgbClr val="003300"/>
                </a:solidFill>
                <a:latin typeface="Arial"/>
                <a:cs typeface="Arial"/>
              </a:rPr>
              <a:t> </a:t>
            </a:r>
            <a:r>
              <a:rPr sz="2100" b="0" i="0" dirty="0">
                <a:solidFill>
                  <a:srgbClr val="003300"/>
                </a:solidFill>
                <a:latin typeface="font000000002cd217dc"/>
                <a:cs typeface="font000000002cd217dc"/>
              </a:rPr>
              <a:t>Combi</a:t>
            </a:r>
            <a:r>
              <a:rPr sz="2100" b="0" i="0" dirty="0">
                <a:solidFill>
                  <a:srgbClr val="003300"/>
                </a:solidFill>
                <a:latin typeface="Arial"/>
                <a:cs typeface="Arial"/>
              </a:rPr>
              <a:t> </a:t>
            </a:r>
            <a:r>
              <a:rPr sz="2100" b="0" i="0" dirty="0">
                <a:solidFill>
                  <a:srgbClr val="003300"/>
                </a:solidFill>
                <a:latin typeface="font000000002cd217dc"/>
                <a:cs typeface="font000000002cd217dc"/>
              </a:rPr>
              <a:t>Chem/HTS</a:t>
            </a:r>
          </a:p>
          <a:p>
            <a:pPr>
              <a:lnSpc>
                <a:spcPts val="2501"/>
              </a:lnSpc>
              <a:spcBef>
                <a:spcPts val="0"/>
              </a:spcBef>
            </a:pPr>
            <a:r>
              <a:rPr sz="1585" b="0" i="0" dirty="0">
                <a:solidFill>
                  <a:srgbClr val="C00000"/>
                </a:solidFill>
                <a:latin typeface="font000000002cd217dc"/>
                <a:cs typeface="font000000002cd217dc"/>
              </a:rPr>
              <a:t>l</a:t>
            </a:r>
            <a:r>
              <a:rPr sz="1585" b="0" i="0" dirty="0">
                <a:solidFill>
                  <a:srgbClr val="C00000"/>
                </a:solidFill>
                <a:latin typeface="Arial"/>
                <a:cs typeface="Arial"/>
              </a:rPr>
              <a:t>  </a:t>
            </a:r>
            <a:r>
              <a:rPr sz="2100" b="0" i="0" dirty="0">
                <a:solidFill>
                  <a:srgbClr val="003300"/>
                </a:solidFill>
                <a:latin typeface="font000000002cd217dc"/>
                <a:cs typeface="font000000002cd217dc"/>
              </a:rPr>
              <a:t>Target-drug</a:t>
            </a:r>
            <a:r>
              <a:rPr sz="2100" b="0" i="0" dirty="0">
                <a:solidFill>
                  <a:srgbClr val="003300"/>
                </a:solidFill>
                <a:latin typeface="Arial"/>
                <a:cs typeface="Arial"/>
              </a:rPr>
              <a:t> </a:t>
            </a:r>
            <a:r>
              <a:rPr sz="2100" b="0" i="0" dirty="0">
                <a:solidFill>
                  <a:srgbClr val="003300"/>
                </a:solidFill>
                <a:latin typeface="font000000002cd217dc"/>
                <a:cs typeface="font000000002cd217dc"/>
              </a:rPr>
              <a:t>interaction</a:t>
            </a:r>
            <a:r>
              <a:rPr sz="2100" b="0" i="0" dirty="0">
                <a:solidFill>
                  <a:srgbClr val="003300"/>
                </a:solidFill>
                <a:latin typeface="Arial"/>
                <a:cs typeface="Arial"/>
              </a:rPr>
              <a:t> </a:t>
            </a:r>
            <a:r>
              <a:rPr sz="2100" b="0" i="0" dirty="0">
                <a:solidFill>
                  <a:srgbClr val="003300"/>
                </a:solidFill>
                <a:latin typeface="font000000002cd217dc"/>
                <a:cs typeface="font000000002cd217dc"/>
              </a:rPr>
              <a:t>mode</a:t>
            </a:r>
          </a:p>
          <a:p>
            <a:pPr>
              <a:lnSpc>
                <a:spcPts val="2537"/>
              </a:lnSpc>
              <a:spcBef>
                <a:spcPts val="0"/>
              </a:spcBef>
            </a:pPr>
            <a:r>
              <a:rPr sz="1585" b="0" i="0" dirty="0">
                <a:solidFill>
                  <a:srgbClr val="C00000"/>
                </a:solidFill>
                <a:latin typeface="font000000002cd217dc"/>
                <a:cs typeface="font000000002cd217dc"/>
              </a:rPr>
              <a:t>l</a:t>
            </a:r>
            <a:r>
              <a:rPr sz="1585" b="0" i="0" dirty="0">
                <a:solidFill>
                  <a:srgbClr val="C00000"/>
                </a:solidFill>
                <a:latin typeface="Arial"/>
                <a:cs typeface="Arial"/>
              </a:rPr>
              <a:t>  </a:t>
            </a:r>
            <a:r>
              <a:rPr sz="2100" b="0" i="0" dirty="0">
                <a:solidFill>
                  <a:srgbClr val="003300"/>
                </a:solidFill>
                <a:latin typeface="font000000002cd217dc"/>
                <a:cs typeface="font000000002cd217dc"/>
              </a:rPr>
              <a:t>Early</a:t>
            </a:r>
            <a:r>
              <a:rPr sz="2100" b="0" i="0" dirty="0">
                <a:solidFill>
                  <a:srgbClr val="003300"/>
                </a:solidFill>
                <a:latin typeface="Arial"/>
                <a:cs typeface="Arial"/>
              </a:rPr>
              <a:t> </a:t>
            </a:r>
            <a:r>
              <a:rPr sz="2100" b="0" i="0" dirty="0">
                <a:solidFill>
                  <a:srgbClr val="003300"/>
                </a:solidFill>
                <a:latin typeface="font000000002cd217dc"/>
                <a:cs typeface="font000000002cd217dc"/>
              </a:rPr>
              <a:t>ADME/T</a:t>
            </a:r>
            <a:r>
              <a:rPr sz="2100" b="0" i="0" dirty="0">
                <a:solidFill>
                  <a:srgbClr val="003300"/>
                </a:solidFill>
                <a:latin typeface="Arial"/>
                <a:cs typeface="Arial"/>
              </a:rPr>
              <a:t> </a:t>
            </a:r>
            <a:r>
              <a:rPr sz="2100" b="0" i="0" dirty="0">
                <a:solidFill>
                  <a:srgbClr val="003300"/>
                </a:solidFill>
                <a:latin typeface="font000000002cd217dc"/>
                <a:cs typeface="font000000002cd217dc"/>
              </a:rPr>
              <a:t>evaluation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135050" y="442938"/>
            <a:ext cx="7441031" cy="4598466"/>
          </a:xfrm>
          <a:prstGeom prst="rect">
            <a:avLst/>
          </a:prstGeom>
          <a:noFill/>
        </p:spPr>
        <p:txBody>
          <a:bodyPr wrap="square" lIns="0" tIns="0" rIns="0" bIns="0" rtlCol="0">
            <a:spAutoFit/>
          </a:bodyPr>
          <a:lstStyle/>
          <a:p>
            <a:pPr>
              <a:lnSpc>
                <a:spcPts val="2371"/>
              </a:lnSpc>
              <a:spcBef>
                <a:spcPts val="0"/>
              </a:spcBef>
            </a:pPr>
            <a:r>
              <a:rPr sz="2400" b="0" i="0" dirty="0">
                <a:solidFill>
                  <a:srgbClr val="800000"/>
                </a:solidFill>
                <a:latin typeface="font000000002cd217dc"/>
                <a:cs typeface="font000000002cd217dc"/>
              </a:rPr>
              <a:t>药物设计内涵：药物研究模式的转变</a:t>
            </a:r>
          </a:p>
          <a:p>
            <a:pPr marL="4320476">
              <a:lnSpc>
                <a:spcPts val="794"/>
              </a:lnSpc>
              <a:spcBef>
                <a:spcPts val="32543"/>
              </a:spcBef>
            </a:pPr>
            <a:r>
              <a:rPr sz="900" b="0" i="0" dirty="0">
                <a:solidFill>
                  <a:srgbClr val="003300"/>
                </a:solidFill>
                <a:latin typeface="font000000002cd217dc"/>
                <a:cs typeface="font000000002cd217dc"/>
              </a:rPr>
              <a:t>Lee</a:t>
            </a:r>
            <a:r>
              <a:rPr sz="900" b="0" i="0" dirty="0">
                <a:solidFill>
                  <a:srgbClr val="003300"/>
                </a:solidFill>
                <a:latin typeface="Arial"/>
                <a:cs typeface="Arial"/>
              </a:rPr>
              <a:t> </a:t>
            </a:r>
            <a:r>
              <a:rPr sz="900" b="0" i="0" dirty="0">
                <a:solidFill>
                  <a:srgbClr val="003300"/>
                </a:solidFill>
                <a:latin typeface="font000000002cd217dc"/>
                <a:cs typeface="font000000002cd217dc"/>
              </a:rPr>
              <a:t>JA,</a:t>
            </a:r>
            <a:r>
              <a:rPr sz="900" b="0" i="0" dirty="0">
                <a:solidFill>
                  <a:srgbClr val="003300"/>
                </a:solidFill>
                <a:latin typeface="Arial"/>
                <a:cs typeface="Arial"/>
              </a:rPr>
              <a:t> </a:t>
            </a:r>
            <a:r>
              <a:rPr sz="900" b="0" i="0" dirty="0">
                <a:solidFill>
                  <a:srgbClr val="003300"/>
                </a:solidFill>
                <a:latin typeface="font000000002cd217dc"/>
                <a:cs typeface="font000000002cd217dc"/>
              </a:rPr>
              <a:t>Berg</a:t>
            </a:r>
            <a:r>
              <a:rPr sz="900" b="0" i="0" dirty="0">
                <a:solidFill>
                  <a:srgbClr val="003300"/>
                </a:solidFill>
                <a:latin typeface="Arial"/>
                <a:cs typeface="Arial"/>
              </a:rPr>
              <a:t> </a:t>
            </a:r>
            <a:r>
              <a:rPr sz="900" b="0" i="0" dirty="0">
                <a:solidFill>
                  <a:srgbClr val="003300"/>
                </a:solidFill>
                <a:latin typeface="font000000002cd217dc"/>
                <a:cs typeface="font000000002cd217dc"/>
              </a:rPr>
              <a:t>EL.</a:t>
            </a:r>
            <a:r>
              <a:rPr sz="900" b="0" i="0" dirty="0">
                <a:solidFill>
                  <a:srgbClr val="003300"/>
                </a:solidFill>
                <a:latin typeface="Arial"/>
                <a:cs typeface="Arial"/>
              </a:rPr>
              <a:t> </a:t>
            </a:r>
            <a:r>
              <a:rPr sz="900" b="0" i="0" dirty="0">
                <a:solidFill>
                  <a:srgbClr val="003300"/>
                </a:solidFill>
                <a:latin typeface="font000000002cd217dc"/>
                <a:cs typeface="font000000002cd217dc"/>
              </a:rPr>
              <a:t>J</a:t>
            </a:r>
            <a:r>
              <a:rPr sz="900" b="0" i="0" dirty="0">
                <a:solidFill>
                  <a:srgbClr val="003300"/>
                </a:solidFill>
                <a:latin typeface="Arial"/>
                <a:cs typeface="Arial"/>
              </a:rPr>
              <a:t> </a:t>
            </a:r>
            <a:r>
              <a:rPr sz="900" b="0" i="0" dirty="0">
                <a:solidFill>
                  <a:srgbClr val="003300"/>
                </a:solidFill>
                <a:latin typeface="font000000002cd217dc"/>
                <a:cs typeface="font000000002cd217dc"/>
              </a:rPr>
              <a:t>Biomol</a:t>
            </a:r>
            <a:r>
              <a:rPr sz="900" b="0" i="0" dirty="0">
                <a:solidFill>
                  <a:srgbClr val="003300"/>
                </a:solidFill>
                <a:latin typeface="Arial"/>
                <a:cs typeface="Arial"/>
              </a:rPr>
              <a:t> </a:t>
            </a:r>
            <a:r>
              <a:rPr sz="900" b="0" i="0" dirty="0">
                <a:solidFill>
                  <a:srgbClr val="003300"/>
                </a:solidFill>
                <a:latin typeface="font000000002cd217dc"/>
                <a:cs typeface="font000000002cd217dc"/>
              </a:rPr>
              <a:t>Screen.</a:t>
            </a:r>
            <a:r>
              <a:rPr sz="900" b="0" i="0" dirty="0">
                <a:solidFill>
                  <a:srgbClr val="003300"/>
                </a:solidFill>
                <a:latin typeface="Arial"/>
                <a:cs typeface="Arial"/>
              </a:rPr>
              <a:t> </a:t>
            </a:r>
            <a:r>
              <a:rPr sz="900" b="0" i="0" dirty="0">
                <a:solidFill>
                  <a:srgbClr val="003300"/>
                </a:solidFill>
                <a:latin typeface="font000000002cd217dc"/>
                <a:cs typeface="font000000002cd217dc"/>
              </a:rPr>
              <a:t>2013</a:t>
            </a:r>
            <a:r>
              <a:rPr sz="900" b="0" i="0" dirty="0">
                <a:solidFill>
                  <a:srgbClr val="003300"/>
                </a:solidFill>
                <a:latin typeface="Arial"/>
                <a:cs typeface="Arial"/>
              </a:rPr>
              <a:t> </a:t>
            </a:r>
            <a:r>
              <a:rPr sz="900" b="0" i="0" dirty="0">
                <a:solidFill>
                  <a:srgbClr val="003300"/>
                </a:solidFill>
                <a:latin typeface="font000000002cd217dc"/>
                <a:cs typeface="font000000002cd217dc"/>
              </a:rPr>
              <a:t>Dec;18(10):1143-55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001979" y="431381"/>
            <a:ext cx="4862196" cy="365862"/>
          </a:xfrm>
          <a:prstGeom prst="rect">
            <a:avLst/>
          </a:prstGeom>
          <a:noFill/>
        </p:spPr>
        <p:txBody>
          <a:bodyPr wrap="square" lIns="0" tIns="0" rIns="0" bIns="0" rtlCol="0">
            <a:spAutoFit/>
          </a:bodyPr>
          <a:lstStyle/>
          <a:p>
            <a:pPr>
              <a:lnSpc>
                <a:spcPts val="2381"/>
              </a:lnSpc>
              <a:spcBef>
                <a:spcPts val="0"/>
              </a:spcBef>
            </a:pPr>
            <a:r>
              <a:rPr sz="2400" b="0" i="0" dirty="0">
                <a:solidFill>
                  <a:srgbClr val="800000"/>
                </a:solidFill>
                <a:latin typeface="font000000002cd217dc"/>
                <a:cs typeface="font000000002cd217dc"/>
              </a:rPr>
              <a:t>药物设计外延：相关学科的进步</a:t>
            </a:r>
          </a:p>
        </p:txBody>
      </p:sp>
      <p:sp>
        <p:nvSpPr>
          <p:cNvPr id="4" name="TextBox 1"/>
          <p:cNvSpPr txBox="1"/>
          <p:nvPr/>
        </p:nvSpPr>
        <p:spPr>
          <a:xfrm>
            <a:off x="1142632" y="1919198"/>
            <a:ext cx="1737271" cy="404153"/>
          </a:xfrm>
          <a:prstGeom prst="rect">
            <a:avLst/>
          </a:prstGeom>
          <a:noFill/>
        </p:spPr>
        <p:txBody>
          <a:bodyPr wrap="square" lIns="0" tIns="0" rIns="0" bIns="0" rtlCol="0">
            <a:spAutoFit/>
          </a:bodyPr>
          <a:lstStyle/>
          <a:p>
            <a:pPr>
              <a:lnSpc>
                <a:spcPts val="1739"/>
              </a:lnSpc>
              <a:spcBef>
                <a:spcPts val="0"/>
              </a:spcBef>
            </a:pPr>
            <a:r>
              <a:rPr sz="1055" b="0" i="0" dirty="0">
                <a:solidFill>
                  <a:srgbClr val="FF0000"/>
                </a:solidFill>
                <a:latin typeface="font000000002cd217dc"/>
                <a:cs typeface="font000000002cd217dc"/>
              </a:rPr>
              <a:t>1900</a:t>
            </a:r>
            <a:r>
              <a:rPr sz="1055" b="1" i="0" dirty="0">
                <a:solidFill>
                  <a:srgbClr val="FF0000"/>
                </a:solidFill>
                <a:latin typeface="font000000002cd217dc"/>
                <a:cs typeface="font000000002cd217dc"/>
              </a:rPr>
              <a:t>前</a:t>
            </a:r>
            <a:r>
              <a:rPr sz="1055" b="1" i="0" dirty="0">
                <a:solidFill>
                  <a:srgbClr val="FF0000"/>
                </a:solidFill>
                <a:latin typeface="Arial"/>
                <a:cs typeface="Arial"/>
              </a:rPr>
              <a:t>      </a:t>
            </a:r>
            <a:r>
              <a:rPr sz="1200" b="0" i="0" dirty="0">
                <a:solidFill>
                  <a:srgbClr val="000000"/>
                </a:solidFill>
                <a:latin typeface="font000000002cd217dc"/>
                <a:cs typeface="font000000002cd217dc"/>
              </a:rPr>
              <a:t>Diaz</a:t>
            </a:r>
            <a:r>
              <a:rPr sz="1055" b="0" i="0" dirty="0">
                <a:solidFill>
                  <a:srgbClr val="FF0000"/>
                </a:solidFill>
                <a:latin typeface="font000000002cd217dc"/>
                <a:cs typeface="font000000002cd217dc"/>
              </a:rPr>
              <a:t>19</a:t>
            </a:r>
            <a:r>
              <a:rPr sz="1200" b="0" i="0" dirty="0">
                <a:solidFill>
                  <a:srgbClr val="000000"/>
                </a:solidFill>
                <a:latin typeface="font000000002cd217dc"/>
                <a:cs typeface="font000000002cd217dc"/>
              </a:rPr>
              <a:t>e</a:t>
            </a:r>
            <a:r>
              <a:rPr sz="1055" b="0" i="0" dirty="0">
                <a:solidFill>
                  <a:srgbClr val="FF0000"/>
                </a:solidFill>
                <a:latin typeface="font000000002cd217dc"/>
                <a:cs typeface="font000000002cd217dc"/>
              </a:rPr>
              <a:t>5</a:t>
            </a:r>
            <a:r>
              <a:rPr sz="1200" b="0" i="0" dirty="0">
                <a:solidFill>
                  <a:srgbClr val="000000"/>
                </a:solidFill>
                <a:latin typeface="font000000002cd217dc"/>
                <a:cs typeface="font000000002cd217dc"/>
              </a:rPr>
              <a:t>p</a:t>
            </a:r>
            <a:r>
              <a:rPr sz="1055" b="0" i="0" dirty="0">
                <a:solidFill>
                  <a:srgbClr val="FF0000"/>
                </a:solidFill>
                <a:latin typeface="font000000002cd217dc"/>
                <a:cs typeface="font000000002cd217dc"/>
              </a:rPr>
              <a:t>0</a:t>
            </a:r>
            <a:r>
              <a:rPr sz="1200" b="0" i="0" dirty="0">
                <a:solidFill>
                  <a:srgbClr val="000000"/>
                </a:solidFill>
                <a:latin typeface="font000000002cd217dc"/>
                <a:cs typeface="font000000002cd217dc"/>
              </a:rPr>
              <a:t>a</a:t>
            </a:r>
            <a:r>
              <a:rPr sz="1055" b="0" i="0" dirty="0">
                <a:solidFill>
                  <a:srgbClr val="FF0000"/>
                </a:solidFill>
                <a:latin typeface="font000000002cd217dc"/>
                <a:cs typeface="font000000002cd217dc"/>
              </a:rPr>
              <a:t>s</a:t>
            </a:r>
            <a:r>
              <a:rPr sz="1200" b="0" i="0" dirty="0">
                <a:solidFill>
                  <a:srgbClr val="000000"/>
                </a:solidFill>
                <a:latin typeface="font000000002cd217dc"/>
                <a:cs typeface="font000000002cd217dc"/>
              </a:rPr>
              <a:t>m</a:t>
            </a:r>
          </a:p>
          <a:p>
            <a:pPr marL="193154">
              <a:lnSpc>
                <a:spcPts val="943"/>
              </a:lnSpc>
              <a:spcBef>
                <a:spcPts val="0"/>
              </a:spcBef>
            </a:pPr>
            <a:r>
              <a:rPr sz="1055" b="0" i="0" dirty="0">
                <a:solidFill>
                  <a:srgbClr val="0D0D0D"/>
                </a:solidFill>
                <a:latin typeface="font000000002cd217dc"/>
                <a:cs typeface="font000000002cd217dc"/>
              </a:rPr>
              <a:t>Quinine</a:t>
            </a:r>
          </a:p>
        </p:txBody>
      </p:sp>
      <p:sp>
        <p:nvSpPr>
          <p:cNvPr id="5" name="TextBox 1"/>
          <p:cNvSpPr txBox="1"/>
          <p:nvPr/>
        </p:nvSpPr>
        <p:spPr>
          <a:xfrm>
            <a:off x="2722080" y="1871574"/>
            <a:ext cx="1871027" cy="461315"/>
          </a:xfrm>
          <a:prstGeom prst="rect">
            <a:avLst/>
          </a:prstGeom>
          <a:noFill/>
        </p:spPr>
        <p:txBody>
          <a:bodyPr wrap="square" lIns="0" tIns="0" rIns="0" bIns="0" rtlCol="0">
            <a:spAutoFit/>
          </a:bodyPr>
          <a:lstStyle/>
          <a:p>
            <a:pPr marL="591222">
              <a:lnSpc>
                <a:spcPts val="886"/>
              </a:lnSpc>
              <a:spcBef>
                <a:spcPts val="0"/>
              </a:spcBef>
            </a:pPr>
            <a:r>
              <a:rPr sz="1200" b="0" i="0" dirty="0">
                <a:solidFill>
                  <a:srgbClr val="000000"/>
                </a:solidFill>
                <a:latin typeface="font000000002cd217dc"/>
                <a:cs typeface="font000000002cd217dc"/>
              </a:rPr>
              <a:t>Thalidomide</a:t>
            </a:r>
          </a:p>
          <a:p>
            <a:pPr marL="156476">
              <a:lnSpc>
                <a:spcPts val="1135"/>
              </a:lnSpc>
              <a:spcBef>
                <a:spcPts val="0"/>
              </a:spcBef>
            </a:pPr>
            <a:r>
              <a:rPr sz="1055" b="0" i="0" dirty="0">
                <a:solidFill>
                  <a:srgbClr val="FF0000"/>
                </a:solidFill>
                <a:latin typeface="font000000002cd217dc"/>
                <a:cs typeface="font000000002cd217dc"/>
              </a:rPr>
              <a:t>1960s</a:t>
            </a:r>
            <a:r>
              <a:rPr sz="1055" b="0" i="0" dirty="0">
                <a:solidFill>
                  <a:srgbClr val="FF0000"/>
                </a:solidFill>
                <a:latin typeface="Arial"/>
                <a:cs typeface="Arial"/>
              </a:rPr>
              <a:t>               </a:t>
            </a:r>
            <a:r>
              <a:rPr sz="1055" b="0" i="0" dirty="0">
                <a:solidFill>
                  <a:srgbClr val="FF0000"/>
                </a:solidFill>
                <a:latin typeface="font000000002cd217dc"/>
                <a:cs typeface="font000000002cd217dc"/>
              </a:rPr>
              <a:t>1970s</a:t>
            </a:r>
          </a:p>
          <a:p>
            <a:pPr>
              <a:lnSpc>
                <a:spcPts val="1112"/>
              </a:lnSpc>
              <a:spcBef>
                <a:spcPts val="0"/>
              </a:spcBef>
            </a:pPr>
            <a:r>
              <a:rPr sz="1055" b="0" i="0" dirty="0">
                <a:solidFill>
                  <a:srgbClr val="0D0D0D"/>
                </a:solidFill>
                <a:latin typeface="font000000002cd217dc"/>
                <a:cs typeface="font000000002cd217dc"/>
              </a:rPr>
              <a:t>TMP</a:t>
            </a:r>
          </a:p>
        </p:txBody>
      </p:sp>
      <p:sp>
        <p:nvSpPr>
          <p:cNvPr id="6" name="TextBox 1"/>
          <p:cNvSpPr txBox="1"/>
          <p:nvPr/>
        </p:nvSpPr>
        <p:spPr>
          <a:xfrm>
            <a:off x="4387101" y="2028704"/>
            <a:ext cx="966253" cy="368545"/>
          </a:xfrm>
          <a:prstGeom prst="rect">
            <a:avLst/>
          </a:prstGeom>
          <a:noFill/>
        </p:spPr>
        <p:txBody>
          <a:bodyPr wrap="square" lIns="0" tIns="0" rIns="0" bIns="0" rtlCol="0">
            <a:spAutoFit/>
          </a:bodyPr>
          <a:lstStyle/>
          <a:p>
            <a:pPr marL="134467">
              <a:lnSpc>
                <a:spcPts val="783"/>
              </a:lnSpc>
              <a:spcBef>
                <a:spcPts val="0"/>
              </a:spcBef>
            </a:pPr>
            <a:r>
              <a:rPr sz="1055" b="0" i="0" dirty="0">
                <a:solidFill>
                  <a:srgbClr val="FF0000"/>
                </a:solidFill>
                <a:latin typeface="font000000002cd217dc"/>
                <a:cs typeface="font000000002cd217dc"/>
              </a:rPr>
              <a:t>1980s</a:t>
            </a:r>
          </a:p>
          <a:p>
            <a:pPr>
              <a:lnSpc>
                <a:spcPts val="1619"/>
              </a:lnSpc>
              <a:spcBef>
                <a:spcPts val="0"/>
              </a:spcBef>
            </a:pPr>
            <a:r>
              <a:rPr sz="1055" b="0" i="0" dirty="0">
                <a:solidFill>
                  <a:srgbClr val="000000"/>
                </a:solidFill>
                <a:latin typeface="font000000002cd217dc"/>
                <a:cs typeface="font000000002cd217dc"/>
              </a:rPr>
              <a:t>Captopril</a:t>
            </a:r>
          </a:p>
        </p:txBody>
      </p:sp>
      <p:sp>
        <p:nvSpPr>
          <p:cNvPr id="7" name="TextBox 1"/>
          <p:cNvSpPr txBox="1"/>
          <p:nvPr/>
        </p:nvSpPr>
        <p:spPr>
          <a:xfrm>
            <a:off x="5165522" y="1871574"/>
            <a:ext cx="965606" cy="320047"/>
          </a:xfrm>
          <a:prstGeom prst="rect">
            <a:avLst/>
          </a:prstGeom>
          <a:noFill/>
        </p:spPr>
        <p:txBody>
          <a:bodyPr wrap="square" lIns="0" tIns="0" rIns="0" bIns="0" rtlCol="0">
            <a:spAutoFit/>
          </a:bodyPr>
          <a:lstStyle/>
          <a:p>
            <a:pPr>
              <a:lnSpc>
                <a:spcPts val="886"/>
              </a:lnSpc>
              <a:spcBef>
                <a:spcPts val="0"/>
              </a:spcBef>
            </a:pPr>
            <a:r>
              <a:rPr sz="1200" b="0" i="0" dirty="0">
                <a:solidFill>
                  <a:srgbClr val="000000"/>
                </a:solidFill>
                <a:latin typeface="font000000002cd217dc"/>
                <a:cs typeface="font000000002cd217dc"/>
              </a:rPr>
              <a:t>Imatinib</a:t>
            </a:r>
          </a:p>
          <a:p>
            <a:pPr marL="58673">
              <a:lnSpc>
                <a:spcPts val="1135"/>
              </a:lnSpc>
              <a:spcBef>
                <a:spcPts val="0"/>
              </a:spcBef>
            </a:pPr>
            <a:r>
              <a:rPr sz="1055" b="0" i="0" dirty="0">
                <a:solidFill>
                  <a:srgbClr val="FF0000"/>
                </a:solidFill>
                <a:latin typeface="font000000002cd217dc"/>
                <a:cs typeface="font000000002cd217dc"/>
              </a:rPr>
              <a:t>1990s</a:t>
            </a:r>
          </a:p>
        </p:txBody>
      </p:sp>
      <p:sp>
        <p:nvSpPr>
          <p:cNvPr id="8" name="TextBox 1"/>
          <p:cNvSpPr txBox="1"/>
          <p:nvPr/>
        </p:nvSpPr>
        <p:spPr>
          <a:xfrm>
            <a:off x="5871198" y="2019179"/>
            <a:ext cx="944830" cy="327083"/>
          </a:xfrm>
          <a:prstGeom prst="rect">
            <a:avLst/>
          </a:prstGeom>
          <a:noFill/>
        </p:spPr>
        <p:txBody>
          <a:bodyPr wrap="square" lIns="0" tIns="0" rIns="0" bIns="0" rtlCol="0">
            <a:spAutoFit/>
          </a:bodyPr>
          <a:lstStyle/>
          <a:p>
            <a:pPr>
              <a:lnSpc>
                <a:spcPts val="782"/>
              </a:lnSpc>
              <a:spcBef>
                <a:spcPts val="0"/>
              </a:spcBef>
            </a:pPr>
            <a:r>
              <a:rPr sz="1055" b="0" i="0" dirty="0">
                <a:solidFill>
                  <a:srgbClr val="FF0000"/>
                </a:solidFill>
                <a:latin typeface="font000000002cd217dc"/>
                <a:cs typeface="font000000002cd217dc"/>
              </a:rPr>
              <a:t>2000s</a:t>
            </a:r>
          </a:p>
          <a:p>
            <a:pPr>
              <a:lnSpc>
                <a:spcPts val="1294"/>
              </a:lnSpc>
              <a:spcBef>
                <a:spcPts val="0"/>
              </a:spcBef>
            </a:pPr>
            <a:r>
              <a:rPr sz="1055" b="0" i="0" dirty="0">
                <a:solidFill>
                  <a:srgbClr val="000000"/>
                </a:solidFill>
                <a:latin typeface="font000000002cd217dc"/>
                <a:cs typeface="font000000002cd217dc"/>
              </a:rPr>
              <a:t>Aliskiren</a:t>
            </a:r>
          </a:p>
        </p:txBody>
      </p:sp>
      <p:sp>
        <p:nvSpPr>
          <p:cNvPr id="9" name="TextBox 1"/>
          <p:cNvSpPr txBox="1"/>
          <p:nvPr/>
        </p:nvSpPr>
        <p:spPr>
          <a:xfrm>
            <a:off x="6575349" y="2021916"/>
            <a:ext cx="1430222" cy="491034"/>
          </a:xfrm>
          <a:prstGeom prst="rect">
            <a:avLst/>
          </a:prstGeom>
          <a:noFill/>
        </p:spPr>
        <p:txBody>
          <a:bodyPr wrap="square" lIns="0" tIns="0" rIns="0" bIns="0" rtlCol="0">
            <a:spAutoFit/>
          </a:bodyPr>
          <a:lstStyle/>
          <a:p>
            <a:pPr marL="57620">
              <a:lnSpc>
                <a:spcPts val="940"/>
              </a:lnSpc>
              <a:spcBef>
                <a:spcPts val="0"/>
              </a:spcBef>
            </a:pPr>
            <a:r>
              <a:rPr sz="1200" b="0" i="0" dirty="0">
                <a:solidFill>
                  <a:srgbClr val="FF0000"/>
                </a:solidFill>
                <a:latin typeface="font000000002cd217dc"/>
                <a:cs typeface="font000000002cd217dc"/>
              </a:rPr>
              <a:t>2010s</a:t>
            </a:r>
            <a:r>
              <a:rPr sz="1200" b="0" i="0" dirty="0">
                <a:solidFill>
                  <a:srgbClr val="FF0000"/>
                </a:solidFill>
                <a:latin typeface="Arial"/>
                <a:cs typeface="Arial"/>
              </a:rPr>
              <a:t>      </a:t>
            </a:r>
            <a:r>
              <a:rPr sz="1200" b="0" i="0" dirty="0">
                <a:solidFill>
                  <a:srgbClr val="FF0000"/>
                </a:solidFill>
                <a:latin typeface="font000000002cd217dc"/>
                <a:cs typeface="font000000002cd217dc"/>
              </a:rPr>
              <a:t>2016s</a:t>
            </a:r>
          </a:p>
          <a:p>
            <a:pPr>
              <a:lnSpc>
                <a:spcPts val="1321"/>
              </a:lnSpc>
              <a:spcBef>
                <a:spcPts val="0"/>
              </a:spcBef>
            </a:pPr>
            <a:r>
              <a:rPr sz="1055" b="0" i="0" dirty="0">
                <a:solidFill>
                  <a:srgbClr val="000000"/>
                </a:solidFill>
                <a:latin typeface="font000000002cd217dc"/>
                <a:cs typeface="font000000002cd217dc"/>
              </a:rPr>
              <a:t>Sofosbuvir</a:t>
            </a:r>
          </a:p>
          <a:p>
            <a:pPr marL="359410">
              <a:lnSpc>
                <a:spcPts val="1105"/>
              </a:lnSpc>
              <a:spcBef>
                <a:spcPts val="0"/>
              </a:spcBef>
            </a:pPr>
            <a:r>
              <a:rPr sz="1055" b="0" i="0" dirty="0">
                <a:solidFill>
                  <a:srgbClr val="000000"/>
                </a:solidFill>
                <a:latin typeface="font000000002cd217dc"/>
                <a:cs typeface="font000000002cd217dc"/>
              </a:rPr>
              <a:t>venetoclax</a:t>
            </a:r>
          </a:p>
        </p:txBody>
      </p:sp>
      <p:sp>
        <p:nvSpPr>
          <p:cNvPr id="10" name="TextBox 1"/>
          <p:cNvSpPr txBox="1"/>
          <p:nvPr/>
        </p:nvSpPr>
        <p:spPr>
          <a:xfrm>
            <a:off x="892988" y="3587292"/>
            <a:ext cx="915035" cy="355629"/>
          </a:xfrm>
          <a:prstGeom prst="rect">
            <a:avLst/>
          </a:prstGeom>
          <a:noFill/>
        </p:spPr>
        <p:txBody>
          <a:bodyPr wrap="square" lIns="0" tIns="0" rIns="0" bIns="0" rtlCol="0">
            <a:spAutoFit/>
          </a:bodyPr>
          <a:lstStyle/>
          <a:p>
            <a:pPr>
              <a:lnSpc>
                <a:spcPts val="1046"/>
              </a:lnSpc>
              <a:spcBef>
                <a:spcPts val="0"/>
              </a:spcBef>
            </a:pPr>
            <a:r>
              <a:rPr sz="1055" b="0" i="0" dirty="0">
                <a:solidFill>
                  <a:srgbClr val="0000CC"/>
                </a:solidFill>
                <a:latin typeface="font000000002cd217dc"/>
                <a:cs typeface="font000000002cd217dc"/>
              </a:rPr>
              <a:t>天然产物</a:t>
            </a:r>
          </a:p>
          <a:p>
            <a:pPr>
              <a:lnSpc>
                <a:spcPts val="1255"/>
              </a:lnSpc>
              <a:spcBef>
                <a:spcPts val="0"/>
              </a:spcBef>
            </a:pPr>
            <a:r>
              <a:rPr sz="1055" b="0" i="0" dirty="0">
                <a:solidFill>
                  <a:srgbClr val="0000CC"/>
                </a:solidFill>
                <a:latin typeface="font000000002cd217dc"/>
                <a:cs typeface="font000000002cd217dc"/>
              </a:rPr>
              <a:t>分离鉴定</a:t>
            </a:r>
          </a:p>
        </p:txBody>
      </p:sp>
      <p:sp>
        <p:nvSpPr>
          <p:cNvPr id="11" name="TextBox 1"/>
          <p:cNvSpPr txBox="1"/>
          <p:nvPr/>
        </p:nvSpPr>
        <p:spPr>
          <a:xfrm>
            <a:off x="1638059" y="3586756"/>
            <a:ext cx="1181735" cy="354692"/>
          </a:xfrm>
          <a:prstGeom prst="rect">
            <a:avLst/>
          </a:prstGeom>
          <a:noFill/>
        </p:spPr>
        <p:txBody>
          <a:bodyPr wrap="square" lIns="0" tIns="0" rIns="0" bIns="0" rtlCol="0">
            <a:spAutoFit/>
          </a:bodyPr>
          <a:lstStyle/>
          <a:p>
            <a:pPr>
              <a:lnSpc>
                <a:spcPts val="1045"/>
              </a:lnSpc>
              <a:spcBef>
                <a:spcPts val="0"/>
              </a:spcBef>
            </a:pPr>
            <a:r>
              <a:rPr sz="1055" b="0" i="0" dirty="0">
                <a:solidFill>
                  <a:srgbClr val="0000CC"/>
                </a:solidFill>
                <a:latin typeface="font000000002cd217dc"/>
                <a:cs typeface="font000000002cd217dc"/>
              </a:rPr>
              <a:t>有机合成化学</a:t>
            </a:r>
          </a:p>
          <a:p>
            <a:pPr marL="200025">
              <a:lnSpc>
                <a:spcPts val="1248"/>
              </a:lnSpc>
              <a:spcBef>
                <a:spcPts val="0"/>
              </a:spcBef>
            </a:pPr>
            <a:r>
              <a:rPr sz="1055" b="0" i="0" dirty="0">
                <a:solidFill>
                  <a:srgbClr val="0000CC"/>
                </a:solidFill>
                <a:latin typeface="font000000002cd217dc"/>
                <a:cs typeface="font000000002cd217dc"/>
              </a:rPr>
              <a:t>生理学</a:t>
            </a:r>
          </a:p>
        </p:txBody>
      </p:sp>
      <p:sp>
        <p:nvSpPr>
          <p:cNvPr id="12" name="TextBox 1"/>
          <p:cNvSpPr txBox="1"/>
          <p:nvPr/>
        </p:nvSpPr>
        <p:spPr>
          <a:xfrm>
            <a:off x="2673947" y="3586756"/>
            <a:ext cx="1048385" cy="356969"/>
          </a:xfrm>
          <a:prstGeom prst="rect">
            <a:avLst/>
          </a:prstGeom>
          <a:noFill/>
        </p:spPr>
        <p:txBody>
          <a:bodyPr wrap="square" lIns="0" tIns="0" rIns="0" bIns="0" rtlCol="0">
            <a:spAutoFit/>
          </a:bodyPr>
          <a:lstStyle/>
          <a:p>
            <a:pPr marL="81915">
              <a:lnSpc>
                <a:spcPts val="1040"/>
              </a:lnSpc>
              <a:spcBef>
                <a:spcPts val="0"/>
              </a:spcBef>
            </a:pPr>
            <a:r>
              <a:rPr sz="1055" b="0" i="0" dirty="0">
                <a:solidFill>
                  <a:srgbClr val="0000CC"/>
                </a:solidFill>
                <a:latin typeface="font000000002cd217dc"/>
                <a:cs typeface="font000000002cd217dc"/>
              </a:rPr>
              <a:t>生物化学</a:t>
            </a:r>
          </a:p>
          <a:p>
            <a:pPr>
              <a:lnSpc>
                <a:spcPts val="1271"/>
              </a:lnSpc>
              <a:spcBef>
                <a:spcPts val="0"/>
              </a:spcBef>
            </a:pPr>
            <a:r>
              <a:rPr sz="1055" b="0" i="0" dirty="0">
                <a:solidFill>
                  <a:srgbClr val="0000CC"/>
                </a:solidFill>
                <a:latin typeface="font000000002cd217dc"/>
                <a:cs typeface="font000000002cd217dc"/>
              </a:rPr>
              <a:t>蛋白质化学</a:t>
            </a:r>
          </a:p>
        </p:txBody>
      </p:sp>
      <p:sp>
        <p:nvSpPr>
          <p:cNvPr id="13" name="TextBox 1"/>
          <p:cNvSpPr txBox="1"/>
          <p:nvPr/>
        </p:nvSpPr>
        <p:spPr>
          <a:xfrm>
            <a:off x="3416453" y="3605806"/>
            <a:ext cx="1181735" cy="356701"/>
          </a:xfrm>
          <a:prstGeom prst="rect">
            <a:avLst/>
          </a:prstGeom>
          <a:noFill/>
        </p:spPr>
        <p:txBody>
          <a:bodyPr wrap="square" lIns="0" tIns="0" rIns="0" bIns="0" rtlCol="0">
            <a:spAutoFit/>
          </a:bodyPr>
          <a:lstStyle/>
          <a:p>
            <a:pPr>
              <a:lnSpc>
                <a:spcPts val="1040"/>
              </a:lnSpc>
              <a:spcBef>
                <a:spcPts val="0"/>
              </a:spcBef>
            </a:pPr>
            <a:r>
              <a:rPr sz="1055" b="0" i="0" dirty="0">
                <a:solidFill>
                  <a:srgbClr val="0000CC"/>
                </a:solidFill>
                <a:latin typeface="font000000002cd217dc"/>
                <a:cs typeface="font000000002cd217dc"/>
              </a:rPr>
              <a:t>物理有机化学</a:t>
            </a:r>
          </a:p>
          <a:p>
            <a:pPr marL="66675">
              <a:lnSpc>
                <a:spcPts val="1268"/>
              </a:lnSpc>
              <a:spcBef>
                <a:spcPts val="0"/>
              </a:spcBef>
            </a:pPr>
            <a:r>
              <a:rPr sz="1055" b="0" i="0" dirty="0">
                <a:solidFill>
                  <a:srgbClr val="0000CC"/>
                </a:solidFill>
                <a:latin typeface="font000000002cd217dc"/>
                <a:cs typeface="font000000002cd217dc"/>
              </a:rPr>
              <a:t>计算统计学</a:t>
            </a:r>
          </a:p>
        </p:txBody>
      </p:sp>
      <p:sp>
        <p:nvSpPr>
          <p:cNvPr id="14" name="TextBox 1"/>
          <p:cNvSpPr txBox="1"/>
          <p:nvPr/>
        </p:nvSpPr>
        <p:spPr>
          <a:xfrm>
            <a:off x="4508246" y="3605806"/>
            <a:ext cx="1048385" cy="355629"/>
          </a:xfrm>
          <a:prstGeom prst="rect">
            <a:avLst/>
          </a:prstGeom>
          <a:noFill/>
        </p:spPr>
        <p:txBody>
          <a:bodyPr wrap="square" lIns="0" tIns="0" rIns="0" bIns="0" rtlCol="0">
            <a:spAutoFit/>
          </a:bodyPr>
          <a:lstStyle/>
          <a:p>
            <a:pPr marL="66675">
              <a:lnSpc>
                <a:spcPts val="1049"/>
              </a:lnSpc>
              <a:spcBef>
                <a:spcPts val="0"/>
              </a:spcBef>
            </a:pPr>
            <a:r>
              <a:rPr sz="1055" b="0" i="0" dirty="0">
                <a:solidFill>
                  <a:srgbClr val="0000CC"/>
                </a:solidFill>
                <a:latin typeface="font000000002cd217dc"/>
                <a:cs typeface="font000000002cd217dc"/>
              </a:rPr>
              <a:t>计算化学</a:t>
            </a:r>
          </a:p>
          <a:p>
            <a:pPr>
              <a:lnSpc>
                <a:spcPts val="1252"/>
              </a:lnSpc>
              <a:spcBef>
                <a:spcPts val="0"/>
              </a:spcBef>
            </a:pPr>
            <a:r>
              <a:rPr sz="1055" b="0" i="0" dirty="0">
                <a:solidFill>
                  <a:srgbClr val="0000CC"/>
                </a:solidFill>
                <a:latin typeface="font000000002cd217dc"/>
                <a:cs typeface="font000000002cd217dc"/>
              </a:rPr>
              <a:t>结构生物学</a:t>
            </a:r>
          </a:p>
        </p:txBody>
      </p:sp>
      <p:sp>
        <p:nvSpPr>
          <p:cNvPr id="15" name="TextBox 1"/>
          <p:cNvSpPr txBox="1"/>
          <p:nvPr/>
        </p:nvSpPr>
        <p:spPr>
          <a:xfrm>
            <a:off x="5246306" y="3596817"/>
            <a:ext cx="2336027" cy="364618"/>
          </a:xfrm>
          <a:prstGeom prst="rect">
            <a:avLst/>
          </a:prstGeom>
          <a:noFill/>
        </p:spPr>
        <p:txBody>
          <a:bodyPr wrap="square" lIns="0" tIns="0" rIns="0" bIns="0" rtlCol="0">
            <a:spAutoFit/>
          </a:bodyPr>
          <a:lstStyle/>
          <a:p>
            <a:pPr>
              <a:lnSpc>
                <a:spcPts val="1122"/>
              </a:lnSpc>
              <a:spcBef>
                <a:spcPts val="0"/>
              </a:spcBef>
            </a:pPr>
            <a:r>
              <a:rPr sz="1055" b="0" i="0" dirty="0">
                <a:solidFill>
                  <a:srgbClr val="0000CC"/>
                </a:solidFill>
                <a:latin typeface="font000000002cd217dc"/>
                <a:cs typeface="font000000002cd217dc"/>
              </a:rPr>
              <a:t>分子生物学</a:t>
            </a:r>
            <a:r>
              <a:rPr sz="1055" b="0" i="0" dirty="0">
                <a:solidFill>
                  <a:srgbClr val="0000CC"/>
                </a:solidFill>
                <a:latin typeface="Arial"/>
                <a:cs typeface="Arial"/>
              </a:rPr>
              <a:t> </a:t>
            </a:r>
            <a:r>
              <a:rPr sz="1055" b="0" i="0" dirty="0">
                <a:solidFill>
                  <a:srgbClr val="0000CC"/>
                </a:solidFill>
                <a:latin typeface="font000000002cd217dc"/>
                <a:cs typeface="font000000002cd217dc"/>
              </a:rPr>
              <a:t>蛋白质组学</a:t>
            </a:r>
            <a:r>
              <a:rPr sz="1055" b="0" i="0" dirty="0">
                <a:solidFill>
                  <a:srgbClr val="0000CC"/>
                </a:solidFill>
                <a:latin typeface="Arial"/>
                <a:cs typeface="Arial"/>
              </a:rPr>
              <a:t>  </a:t>
            </a:r>
            <a:r>
              <a:rPr sz="1055" b="0" i="0" dirty="0">
                <a:solidFill>
                  <a:srgbClr val="0000CC"/>
                </a:solidFill>
                <a:latin typeface="font000000002cd217dc"/>
                <a:cs typeface="font000000002cd217dc"/>
              </a:rPr>
              <a:t>新经典</a:t>
            </a:r>
          </a:p>
          <a:p>
            <a:pPr>
              <a:lnSpc>
                <a:spcPts val="1250"/>
              </a:lnSpc>
              <a:spcBef>
                <a:spcPts val="0"/>
              </a:spcBef>
            </a:pPr>
            <a:r>
              <a:rPr sz="1055" b="0" i="0" dirty="0">
                <a:solidFill>
                  <a:srgbClr val="0000CC"/>
                </a:solidFill>
                <a:latin typeface="font000000002cd217dc"/>
                <a:cs typeface="font000000002cd217dc"/>
              </a:rPr>
              <a:t>生物信息学</a:t>
            </a:r>
            <a:r>
              <a:rPr sz="1055" b="0" i="0" dirty="0">
                <a:solidFill>
                  <a:srgbClr val="0000CC"/>
                </a:solidFill>
                <a:latin typeface="Arial"/>
                <a:cs typeface="Arial"/>
              </a:rPr>
              <a:t> </a:t>
            </a:r>
            <a:r>
              <a:rPr sz="1055" b="0" i="0" dirty="0">
                <a:solidFill>
                  <a:srgbClr val="0000CC"/>
                </a:solidFill>
                <a:latin typeface="font000000002cd217dc"/>
                <a:cs typeface="font000000002cd217dc"/>
              </a:rPr>
              <a:t>化学生物学</a:t>
            </a:r>
            <a:r>
              <a:rPr sz="1055" b="0" i="0" dirty="0">
                <a:solidFill>
                  <a:srgbClr val="0000CC"/>
                </a:solidFill>
                <a:latin typeface="Arial"/>
                <a:cs typeface="Arial"/>
              </a:rPr>
              <a:t> </a:t>
            </a:r>
            <a:r>
              <a:rPr sz="1055" b="0" i="0" dirty="0">
                <a:solidFill>
                  <a:srgbClr val="0000CC"/>
                </a:solidFill>
                <a:latin typeface="font000000002cd217dc"/>
                <a:cs typeface="font000000002cd217dc"/>
              </a:rPr>
              <a:t>药物化学</a:t>
            </a:r>
          </a:p>
        </p:txBody>
      </p:sp>
      <p:sp>
        <p:nvSpPr>
          <p:cNvPr id="16" name="TextBox 1"/>
          <p:cNvSpPr txBox="1"/>
          <p:nvPr/>
        </p:nvSpPr>
        <p:spPr>
          <a:xfrm>
            <a:off x="7348436" y="3598547"/>
            <a:ext cx="820930" cy="326287"/>
          </a:xfrm>
          <a:prstGeom prst="rect">
            <a:avLst/>
          </a:prstGeom>
          <a:noFill/>
        </p:spPr>
        <p:txBody>
          <a:bodyPr wrap="square" lIns="0" tIns="0" rIns="0" bIns="0" rtlCol="0">
            <a:spAutoFit/>
          </a:bodyPr>
          <a:lstStyle/>
          <a:p>
            <a:pPr>
              <a:lnSpc>
                <a:spcPts val="940"/>
              </a:lnSpc>
              <a:spcBef>
                <a:spcPts val="0"/>
              </a:spcBef>
            </a:pPr>
            <a:r>
              <a:rPr sz="1055" b="0" i="0" dirty="0">
                <a:solidFill>
                  <a:srgbClr val="0000CC"/>
                </a:solidFill>
                <a:latin typeface="font000000002cd217dc"/>
                <a:cs typeface="font000000002cd217dc"/>
              </a:rPr>
              <a:t>FBDD/</a:t>
            </a:r>
          </a:p>
          <a:p>
            <a:pPr marL="109868">
              <a:lnSpc>
                <a:spcPts val="1129"/>
              </a:lnSpc>
              <a:spcBef>
                <a:spcPts val="0"/>
              </a:spcBef>
            </a:pPr>
            <a:r>
              <a:rPr sz="1055" b="0" i="0" dirty="0">
                <a:solidFill>
                  <a:srgbClr val="0000CC"/>
                </a:solidFill>
                <a:latin typeface="font000000002cd217dc"/>
                <a:cs typeface="font000000002cd217dc"/>
              </a:rPr>
              <a:t>PPI</a:t>
            </a:r>
          </a:p>
        </p:txBody>
      </p:sp>
      <p:sp>
        <p:nvSpPr>
          <p:cNvPr id="17" name="TextBox 1"/>
          <p:cNvSpPr txBox="1"/>
          <p:nvPr/>
        </p:nvSpPr>
        <p:spPr>
          <a:xfrm>
            <a:off x="0" y="0"/>
            <a:ext cx="381000" cy="63500"/>
          </a:xfrm>
          <a:prstGeom prst="rect">
            <a:avLst/>
          </a:prstGeom>
          <a:noFill/>
        </p:spPr>
        <p:txBody>
          <a:bodyPr wrap="square" lIns="0" tIns="0" rIns="0" bIns="0" rtlCol="0">
            <a:spAutoFit/>
          </a:bodyPr>
          <a:lstStyle/>
          <a:p>
            <a:pPr>
              <a:lnSpc>
                <a:spcPts val="0"/>
              </a:lnSpc>
              <a:spcBef>
                <a:spcPts val="0"/>
              </a:spcBef>
            </a:pPr>
            <a:endParaRPr/>
          </a:p>
        </p:txBody>
      </p:sp>
      <p:sp>
        <p:nvSpPr>
          <p:cNvPr id="18" name="TextBox 1"/>
          <p:cNvSpPr txBox="1"/>
          <p:nvPr/>
        </p:nvSpPr>
        <p:spPr>
          <a:xfrm>
            <a:off x="1786890" y="4483820"/>
            <a:ext cx="1896516" cy="196949"/>
          </a:xfrm>
          <a:prstGeom prst="rect">
            <a:avLst/>
          </a:prstGeom>
          <a:noFill/>
        </p:spPr>
        <p:txBody>
          <a:bodyPr wrap="square" lIns="0" tIns="0" rIns="0" bIns="0" rtlCol="0">
            <a:spAutoFit/>
          </a:bodyPr>
          <a:lstStyle/>
          <a:p>
            <a:pPr>
              <a:lnSpc>
                <a:spcPts val="1051"/>
              </a:lnSpc>
              <a:spcBef>
                <a:spcPts val="0"/>
              </a:spcBef>
            </a:pPr>
            <a:r>
              <a:rPr sz="1055" b="0" i="0" dirty="0">
                <a:solidFill>
                  <a:srgbClr val="005400"/>
                </a:solidFill>
                <a:latin typeface="font000000002cd217dc"/>
                <a:cs typeface="font000000002cd217dc"/>
              </a:rPr>
              <a:t>药物化学</a:t>
            </a:r>
            <a:r>
              <a:rPr sz="1055" b="0" i="0" dirty="0">
                <a:solidFill>
                  <a:srgbClr val="005400"/>
                </a:solidFill>
                <a:latin typeface="Arial"/>
                <a:cs typeface="Arial"/>
              </a:rPr>
              <a:t>            </a:t>
            </a:r>
            <a:r>
              <a:rPr sz="1055" b="0" i="0" dirty="0">
                <a:solidFill>
                  <a:srgbClr val="005400"/>
                </a:solidFill>
                <a:latin typeface="font000000002cd217dc"/>
                <a:cs typeface="font000000002cd217dc"/>
              </a:rPr>
              <a:t>酶抑制剂</a:t>
            </a:r>
          </a:p>
        </p:txBody>
      </p:sp>
      <p:sp>
        <p:nvSpPr>
          <p:cNvPr id="19" name="TextBox 1"/>
          <p:cNvSpPr txBox="1"/>
          <p:nvPr/>
        </p:nvSpPr>
        <p:spPr>
          <a:xfrm>
            <a:off x="3636568" y="4501885"/>
            <a:ext cx="752058" cy="179665"/>
          </a:xfrm>
          <a:prstGeom prst="rect">
            <a:avLst/>
          </a:prstGeom>
          <a:noFill/>
        </p:spPr>
        <p:txBody>
          <a:bodyPr wrap="square" lIns="0" tIns="0" rIns="0" bIns="0" rtlCol="0">
            <a:spAutoFit/>
          </a:bodyPr>
          <a:lstStyle/>
          <a:p>
            <a:pPr>
              <a:lnSpc>
                <a:spcPts val="915"/>
              </a:lnSpc>
              <a:spcBef>
                <a:spcPts val="0"/>
              </a:spcBef>
            </a:pPr>
            <a:r>
              <a:rPr sz="1055" b="0" i="0" dirty="0">
                <a:solidFill>
                  <a:srgbClr val="005400"/>
                </a:solidFill>
                <a:latin typeface="font000000002cd217dc"/>
                <a:cs typeface="font000000002cd217dc"/>
              </a:rPr>
              <a:t>QSAR</a:t>
            </a:r>
          </a:p>
        </p:txBody>
      </p:sp>
      <p:sp>
        <p:nvSpPr>
          <p:cNvPr id="20" name="TextBox 1"/>
          <p:cNvSpPr txBox="1"/>
          <p:nvPr/>
        </p:nvSpPr>
        <p:spPr>
          <a:xfrm>
            <a:off x="4550346" y="4495928"/>
            <a:ext cx="959703" cy="179665"/>
          </a:xfrm>
          <a:prstGeom prst="rect">
            <a:avLst/>
          </a:prstGeom>
          <a:noFill/>
        </p:spPr>
        <p:txBody>
          <a:bodyPr wrap="square" lIns="0" tIns="0" rIns="0" bIns="0" rtlCol="0">
            <a:spAutoFit/>
          </a:bodyPr>
          <a:lstStyle/>
          <a:p>
            <a:pPr>
              <a:lnSpc>
                <a:spcPts val="915"/>
              </a:lnSpc>
              <a:spcBef>
                <a:spcPts val="0"/>
              </a:spcBef>
            </a:pPr>
            <a:r>
              <a:rPr sz="1055" b="0" i="0" dirty="0">
                <a:solidFill>
                  <a:srgbClr val="005400"/>
                </a:solidFill>
                <a:latin typeface="font000000002cd217dc"/>
                <a:cs typeface="font000000002cd217dc"/>
              </a:rPr>
              <a:t>3D-QSAR</a:t>
            </a:r>
          </a:p>
        </p:txBody>
      </p:sp>
      <p:sp>
        <p:nvSpPr>
          <p:cNvPr id="21" name="TextBox 1"/>
          <p:cNvSpPr txBox="1"/>
          <p:nvPr/>
        </p:nvSpPr>
        <p:spPr>
          <a:xfrm>
            <a:off x="5329746" y="4483820"/>
            <a:ext cx="915035" cy="196145"/>
          </a:xfrm>
          <a:prstGeom prst="rect">
            <a:avLst/>
          </a:prstGeom>
          <a:noFill/>
        </p:spPr>
        <p:txBody>
          <a:bodyPr wrap="square" lIns="0" tIns="0" rIns="0" bIns="0" rtlCol="0">
            <a:spAutoFit/>
          </a:bodyPr>
          <a:lstStyle/>
          <a:p>
            <a:pPr>
              <a:lnSpc>
                <a:spcPts val="1045"/>
              </a:lnSpc>
              <a:spcBef>
                <a:spcPts val="0"/>
              </a:spcBef>
            </a:pPr>
            <a:r>
              <a:rPr sz="1055" b="0" i="0" dirty="0">
                <a:solidFill>
                  <a:srgbClr val="005400"/>
                </a:solidFill>
                <a:latin typeface="font000000002cd217dc"/>
                <a:cs typeface="font000000002cd217dc"/>
              </a:rPr>
              <a:t>组合化学</a:t>
            </a:r>
          </a:p>
        </p:txBody>
      </p:sp>
      <p:sp>
        <p:nvSpPr>
          <p:cNvPr id="22" name="TextBox 1"/>
          <p:cNvSpPr txBox="1"/>
          <p:nvPr/>
        </p:nvSpPr>
        <p:spPr>
          <a:xfrm>
            <a:off x="6049772" y="4485428"/>
            <a:ext cx="781685" cy="194537"/>
          </a:xfrm>
          <a:prstGeom prst="rect">
            <a:avLst/>
          </a:prstGeom>
          <a:noFill/>
        </p:spPr>
        <p:txBody>
          <a:bodyPr wrap="square" lIns="0" tIns="0" rIns="0" bIns="0" rtlCol="0">
            <a:spAutoFit/>
          </a:bodyPr>
          <a:lstStyle/>
          <a:p>
            <a:pPr>
              <a:lnSpc>
                <a:spcPts val="1032"/>
              </a:lnSpc>
              <a:spcBef>
                <a:spcPts val="0"/>
              </a:spcBef>
            </a:pPr>
            <a:r>
              <a:rPr sz="1055" b="0" i="0" dirty="0">
                <a:solidFill>
                  <a:srgbClr val="005400"/>
                </a:solidFill>
                <a:latin typeface="font000000002cd217dc"/>
                <a:cs typeface="font000000002cd217dc"/>
              </a:rPr>
              <a:t>合理药</a:t>
            </a:r>
          </a:p>
        </p:txBody>
      </p:sp>
      <p:sp>
        <p:nvSpPr>
          <p:cNvPr id="23" name="TextBox 1"/>
          <p:cNvSpPr txBox="1"/>
          <p:nvPr/>
        </p:nvSpPr>
        <p:spPr>
          <a:xfrm>
            <a:off x="6653073" y="4515440"/>
            <a:ext cx="951648" cy="196145"/>
          </a:xfrm>
          <a:prstGeom prst="rect">
            <a:avLst/>
          </a:prstGeom>
          <a:noFill/>
        </p:spPr>
        <p:txBody>
          <a:bodyPr wrap="square" lIns="0" tIns="0" rIns="0" bIns="0" rtlCol="0">
            <a:spAutoFit/>
          </a:bodyPr>
          <a:lstStyle/>
          <a:p>
            <a:pPr>
              <a:lnSpc>
                <a:spcPts val="1044"/>
              </a:lnSpc>
              <a:spcBef>
                <a:spcPts val="0"/>
              </a:spcBef>
            </a:pPr>
            <a:r>
              <a:rPr sz="1055" b="0" i="0" dirty="0">
                <a:solidFill>
                  <a:srgbClr val="005400"/>
                </a:solidFill>
                <a:latin typeface="font000000002cd217dc"/>
                <a:cs typeface="font000000002cd217dc"/>
              </a:rPr>
              <a:t>表形筛选/</a:t>
            </a:r>
          </a:p>
        </p:txBody>
      </p:sp>
      <p:sp>
        <p:nvSpPr>
          <p:cNvPr id="24" name="TextBox 1"/>
          <p:cNvSpPr txBox="1"/>
          <p:nvPr/>
        </p:nvSpPr>
        <p:spPr>
          <a:xfrm>
            <a:off x="7365074" y="4489119"/>
            <a:ext cx="915035" cy="195073"/>
          </a:xfrm>
          <a:prstGeom prst="rect">
            <a:avLst/>
          </a:prstGeom>
          <a:noFill/>
        </p:spPr>
        <p:txBody>
          <a:bodyPr wrap="square" lIns="0" tIns="0" rIns="0" bIns="0" rtlCol="0">
            <a:spAutoFit/>
          </a:bodyPr>
          <a:lstStyle/>
          <a:p>
            <a:pPr>
              <a:lnSpc>
                <a:spcPts val="1036"/>
              </a:lnSpc>
              <a:spcBef>
                <a:spcPts val="0"/>
              </a:spcBef>
            </a:pPr>
            <a:r>
              <a:rPr sz="1055" b="0" i="0" dirty="0">
                <a:solidFill>
                  <a:srgbClr val="005400"/>
                </a:solidFill>
                <a:latin typeface="font000000002cd217dc"/>
                <a:cs typeface="font000000002cd217dc"/>
              </a:rPr>
              <a:t>结构生物</a:t>
            </a:r>
          </a:p>
        </p:txBody>
      </p:sp>
      <p:sp>
        <p:nvSpPr>
          <p:cNvPr id="25" name="TextBox 1"/>
          <p:cNvSpPr txBox="1"/>
          <p:nvPr/>
        </p:nvSpPr>
        <p:spPr>
          <a:xfrm>
            <a:off x="991032" y="4564783"/>
            <a:ext cx="781685" cy="195609"/>
          </a:xfrm>
          <a:prstGeom prst="rect">
            <a:avLst/>
          </a:prstGeom>
          <a:noFill/>
        </p:spPr>
        <p:txBody>
          <a:bodyPr wrap="square" lIns="0" tIns="0" rIns="0" bIns="0" rtlCol="0">
            <a:spAutoFit/>
          </a:bodyPr>
          <a:lstStyle/>
          <a:p>
            <a:pPr>
              <a:lnSpc>
                <a:spcPts val="1040"/>
              </a:lnSpc>
              <a:spcBef>
                <a:spcPts val="0"/>
              </a:spcBef>
            </a:pPr>
            <a:r>
              <a:rPr sz="1055" b="0" i="0" dirty="0">
                <a:solidFill>
                  <a:srgbClr val="005400"/>
                </a:solidFill>
                <a:latin typeface="font000000002cd217dc"/>
                <a:cs typeface="font000000002cd217dc"/>
              </a:rPr>
              <a:t>药物学</a:t>
            </a:r>
          </a:p>
        </p:txBody>
      </p:sp>
      <p:sp>
        <p:nvSpPr>
          <p:cNvPr id="26" name="TextBox 1"/>
          <p:cNvSpPr txBox="1"/>
          <p:nvPr/>
        </p:nvSpPr>
        <p:spPr>
          <a:xfrm>
            <a:off x="2701696" y="4643828"/>
            <a:ext cx="1048385" cy="196145"/>
          </a:xfrm>
          <a:prstGeom prst="rect">
            <a:avLst/>
          </a:prstGeom>
          <a:noFill/>
        </p:spPr>
        <p:txBody>
          <a:bodyPr wrap="square" lIns="0" tIns="0" rIns="0" bIns="0" rtlCol="0">
            <a:spAutoFit/>
          </a:bodyPr>
          <a:lstStyle/>
          <a:p>
            <a:pPr>
              <a:lnSpc>
                <a:spcPts val="1045"/>
              </a:lnSpc>
              <a:spcBef>
                <a:spcPts val="0"/>
              </a:spcBef>
            </a:pPr>
            <a:r>
              <a:rPr sz="1055" b="0" i="0" dirty="0">
                <a:solidFill>
                  <a:srgbClr val="005400"/>
                </a:solidFill>
                <a:latin typeface="font000000002cd217dc"/>
                <a:cs typeface="font000000002cd217dc"/>
              </a:rPr>
              <a:t>分子药理学</a:t>
            </a:r>
          </a:p>
        </p:txBody>
      </p:sp>
      <p:sp>
        <p:nvSpPr>
          <p:cNvPr id="27" name="TextBox 1"/>
          <p:cNvSpPr txBox="1"/>
          <p:nvPr/>
        </p:nvSpPr>
        <p:spPr>
          <a:xfrm>
            <a:off x="3474009" y="4645436"/>
            <a:ext cx="1078229" cy="194537"/>
          </a:xfrm>
          <a:prstGeom prst="rect">
            <a:avLst/>
          </a:prstGeom>
          <a:noFill/>
        </p:spPr>
        <p:txBody>
          <a:bodyPr wrap="square" lIns="0" tIns="0" rIns="0" bIns="0" rtlCol="0">
            <a:spAutoFit/>
          </a:bodyPr>
          <a:lstStyle/>
          <a:p>
            <a:pPr>
              <a:lnSpc>
                <a:spcPts val="1032"/>
              </a:lnSpc>
              <a:spcBef>
                <a:spcPts val="0"/>
              </a:spcBef>
            </a:pPr>
            <a:r>
              <a:rPr sz="1055" b="0" i="0" dirty="0">
                <a:solidFill>
                  <a:srgbClr val="005400"/>
                </a:solidFill>
                <a:latin typeface="font000000002cd217dc"/>
                <a:cs typeface="font000000002cd217dc"/>
              </a:rPr>
              <a:t>Hansch分析</a:t>
            </a:r>
          </a:p>
        </p:txBody>
      </p:sp>
      <p:sp>
        <p:nvSpPr>
          <p:cNvPr id="28" name="TextBox 1"/>
          <p:cNvSpPr txBox="1"/>
          <p:nvPr/>
        </p:nvSpPr>
        <p:spPr>
          <a:xfrm>
            <a:off x="4573206" y="4638822"/>
            <a:ext cx="915035" cy="195609"/>
          </a:xfrm>
          <a:prstGeom prst="rect">
            <a:avLst/>
          </a:prstGeom>
          <a:noFill/>
        </p:spPr>
        <p:txBody>
          <a:bodyPr wrap="square" lIns="0" tIns="0" rIns="0" bIns="0" rtlCol="0">
            <a:spAutoFit/>
          </a:bodyPr>
          <a:lstStyle/>
          <a:p>
            <a:pPr>
              <a:lnSpc>
                <a:spcPts val="1040"/>
              </a:lnSpc>
              <a:spcBef>
                <a:spcPts val="0"/>
              </a:spcBef>
            </a:pPr>
            <a:r>
              <a:rPr sz="1055" b="0" i="0" dirty="0">
                <a:solidFill>
                  <a:srgbClr val="005400"/>
                </a:solidFill>
                <a:latin typeface="font000000002cd217dc"/>
                <a:cs typeface="font000000002cd217dc"/>
              </a:rPr>
              <a:t>全新设计</a:t>
            </a:r>
          </a:p>
        </p:txBody>
      </p:sp>
      <p:sp>
        <p:nvSpPr>
          <p:cNvPr id="29" name="TextBox 1"/>
          <p:cNvSpPr txBox="1"/>
          <p:nvPr/>
        </p:nvSpPr>
        <p:spPr>
          <a:xfrm>
            <a:off x="5263070" y="4643962"/>
            <a:ext cx="1568386" cy="196681"/>
          </a:xfrm>
          <a:prstGeom prst="rect">
            <a:avLst/>
          </a:prstGeom>
          <a:noFill/>
        </p:spPr>
        <p:txBody>
          <a:bodyPr wrap="square" lIns="0" tIns="0" rIns="0" bIns="0" rtlCol="0">
            <a:spAutoFit/>
          </a:bodyPr>
          <a:lstStyle/>
          <a:p>
            <a:pPr>
              <a:lnSpc>
                <a:spcPts val="1049"/>
              </a:lnSpc>
              <a:spcBef>
                <a:spcPts val="0"/>
              </a:spcBef>
            </a:pPr>
            <a:r>
              <a:rPr sz="1055" b="0" i="0" dirty="0">
                <a:solidFill>
                  <a:srgbClr val="005400"/>
                </a:solidFill>
                <a:latin typeface="font000000002cd217dc"/>
                <a:cs typeface="font000000002cd217dc"/>
              </a:rPr>
              <a:t>高通量筛选</a:t>
            </a:r>
            <a:r>
              <a:rPr sz="1055" b="0" i="0" dirty="0">
                <a:solidFill>
                  <a:srgbClr val="005400"/>
                </a:solidFill>
                <a:latin typeface="Arial"/>
                <a:cs typeface="Arial"/>
              </a:rPr>
              <a:t>   </a:t>
            </a:r>
            <a:r>
              <a:rPr sz="1055" b="0" i="0" dirty="0">
                <a:solidFill>
                  <a:srgbClr val="005400"/>
                </a:solidFill>
                <a:latin typeface="font000000002cd217dc"/>
                <a:cs typeface="font000000002cd217dc"/>
              </a:rPr>
              <a:t>物设计</a:t>
            </a:r>
          </a:p>
        </p:txBody>
      </p:sp>
      <p:sp>
        <p:nvSpPr>
          <p:cNvPr id="30" name="TextBox 1"/>
          <p:cNvSpPr txBox="1"/>
          <p:nvPr/>
        </p:nvSpPr>
        <p:spPr>
          <a:xfrm>
            <a:off x="6653073" y="4674523"/>
            <a:ext cx="781685" cy="195475"/>
          </a:xfrm>
          <a:prstGeom prst="rect">
            <a:avLst/>
          </a:prstGeom>
          <a:noFill/>
        </p:spPr>
        <p:txBody>
          <a:bodyPr wrap="square" lIns="0" tIns="0" rIns="0" bIns="0" rtlCol="0">
            <a:spAutoFit/>
          </a:bodyPr>
          <a:lstStyle/>
          <a:p>
            <a:pPr>
              <a:lnSpc>
                <a:spcPts val="1039"/>
              </a:lnSpc>
              <a:spcBef>
                <a:spcPts val="0"/>
              </a:spcBef>
            </a:pPr>
            <a:r>
              <a:rPr sz="1055" b="0" i="0" dirty="0">
                <a:solidFill>
                  <a:srgbClr val="005400"/>
                </a:solidFill>
                <a:latin typeface="font000000002cd217dc"/>
                <a:cs typeface="font000000002cd217dc"/>
              </a:rPr>
              <a:t>平台化</a:t>
            </a:r>
          </a:p>
        </p:txBody>
      </p:sp>
      <p:sp>
        <p:nvSpPr>
          <p:cNvPr id="31" name="TextBox 1"/>
          <p:cNvSpPr txBox="1"/>
          <p:nvPr/>
        </p:nvSpPr>
        <p:spPr>
          <a:xfrm>
            <a:off x="7365074" y="4648603"/>
            <a:ext cx="818514" cy="196413"/>
          </a:xfrm>
          <a:prstGeom prst="rect">
            <a:avLst/>
          </a:prstGeom>
          <a:noFill/>
        </p:spPr>
        <p:txBody>
          <a:bodyPr wrap="square" lIns="0" tIns="0" rIns="0" bIns="0" rtlCol="0">
            <a:spAutoFit/>
          </a:bodyPr>
          <a:lstStyle/>
          <a:p>
            <a:pPr>
              <a:lnSpc>
                <a:spcPts val="1047"/>
              </a:lnSpc>
              <a:spcBef>
                <a:spcPts val="0"/>
              </a:spcBef>
            </a:pPr>
            <a:r>
              <a:rPr sz="1055" b="0" i="0" dirty="0">
                <a:solidFill>
                  <a:srgbClr val="005400"/>
                </a:solidFill>
                <a:latin typeface="font000000002cd217dc"/>
                <a:cs typeface="font000000002cd217dc"/>
              </a:rPr>
              <a:t>学/表型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p:cNvGraphicFramePr>
            <a:graphicFrameLocks noGrp="1"/>
          </p:cNvGraphicFramePr>
          <p:nvPr/>
        </p:nvGraphicFramePr>
        <p:xfrm>
          <a:off x="3007182" y="2800077"/>
          <a:ext cx="2788285" cy="590479"/>
        </p:xfrm>
        <a:graphic>
          <a:graphicData uri="http://schemas.openxmlformats.org/drawingml/2006/table">
            <a:tbl>
              <a:tblPr firstRow="1" bandRow="1"/>
              <a:tblGrid>
                <a:gridCol w="2781300">
                  <a:extLst>
                    <a:ext uri="{9D8B030D-6E8A-4147-A177-3AD203B41FA5}">
                      <a16:colId xmlns:a16="http://schemas.microsoft.com/office/drawing/2014/main" val="20000"/>
                    </a:ext>
                  </a:extLst>
                </a:gridCol>
              </a:tblGrid>
              <a:tr h="590479">
                <a:tc>
                  <a:txBody>
                    <a:bodyPr/>
                    <a:lstStyle/>
                    <a:p>
                      <a:pPr marL="0"/>
                      <a:r>
                        <a:rPr lang="zh-CN" altLang="en-US" sz="1350" dirty="0">
                          <a:solidFill>
                            <a:srgbClr val="6600CC"/>
                          </a:solidFill>
                          <a:latin typeface="font000000002cd217dc"/>
                          <a:cs typeface="font000000002cd217dc"/>
                        </a:rPr>
                        <a:t>信号通路研究</a:t>
                      </a:r>
                      <a:endParaRPr lang="zh-CN" altLang="en-US" dirty="0">
                        <a:latin typeface="Arial Unicode MS"/>
                        <a:cs typeface="Arial Unicode MS"/>
                      </a:endParaRPr>
                    </a:p>
                    <a:p>
                      <a:pPr marL="0"/>
                      <a:r>
                        <a:rPr lang="zh-CN" altLang="en-US" sz="1350" dirty="0">
                          <a:solidFill>
                            <a:srgbClr val="663300"/>
                          </a:solidFill>
                          <a:latin typeface="font000000002cd217dc"/>
                          <a:cs typeface="font000000002cd217dc"/>
                        </a:rPr>
                        <a:t>一个或多个靶点</a:t>
                      </a:r>
                      <a:endParaRPr lang="zh-CN" altLang="en-US" dirty="0">
                        <a:latin typeface="Arial Unicode MS"/>
                        <a:cs typeface="Arial Unicode MS"/>
                      </a:endParaRPr>
                    </a:p>
                    <a:p>
                      <a:pPr marL="0"/>
                      <a:r>
                        <a:rPr lang="zh-CN" altLang="en-US" sz="1350" dirty="0">
                          <a:solidFill>
                            <a:srgbClr val="663300"/>
                          </a:solidFill>
                          <a:latin typeface="font000000002cd217dc"/>
                          <a:cs typeface="font000000002cd217dc"/>
                        </a:rPr>
                        <a:t>（基于靶点的药物设计）</a:t>
                      </a:r>
                      <a:endParaRPr lang="zh-CN" altLang="en-US" dirty="0">
                        <a:latin typeface="Arial Unicode MS"/>
                        <a:cs typeface="Arial Unicode MS"/>
                      </a:endParaRPr>
                    </a:p>
                  </a:txBody>
                  <a:tcPr marL="0" marR="0" marT="0" marB="0">
                    <a:lnL w="12700" cmpd="sng">
                      <a:noFill/>
                      <a:prstDash val="solid"/>
                    </a:lnL>
                    <a:lnR w="12700" cmpd="sng">
                      <a:noFill/>
                      <a:prstDash val="solid"/>
                    </a:lnR>
                    <a:lnT w="12700" cmpd="sng">
                      <a:noFill/>
                      <a:prstDash val="solid"/>
                    </a:lnT>
                    <a:lnB w="12700" cmpd="sng">
                      <a:noFill/>
                      <a:prstDash val="solid"/>
                    </a:lnB>
                    <a:lnBlToTr w="12700" cmpd="sng">
                      <a:noFill/>
                      <a:prstDash val="solid"/>
                    </a:lnBlToTr>
                  </a:tcPr>
                </a:tc>
                <a:extLst>
                  <a:ext uri="{0D108BD9-81ED-4DB2-BD59-A6C34878D82A}">
                    <a16:rowId xmlns:a16="http://schemas.microsoft.com/office/drawing/2014/main" val="10000"/>
                  </a:ext>
                </a:extLst>
              </a:tr>
            </a:tbl>
          </a:graphicData>
        </a:graphic>
      </p:graphicFrame>
      <p:pic>
        <p:nvPicPr>
          <p:cNvPr id="2" name="Picture 3"/>
          <p:cNvPicPr>
            <a:picLocks/>
          </p:cNvPicPr>
          <p:nvPr/>
        </p:nvPicPr>
        <p:blipFill>
          <a:blip r:embed="rId2" cstate="print"/>
          <a:srcRect/>
          <a:stretch>
            <a:fillRect/>
          </a:stretch>
        </p:blipFill>
        <p:spPr bwMode="auto">
          <a:xfrm>
            <a:off x="0" y="0"/>
            <a:ext cx="9144000" cy="5143500"/>
          </a:xfrm>
          <a:prstGeom prst="rect">
            <a:avLst/>
          </a:prstGeom>
          <a:noFill/>
        </p:spPr>
      </p:pic>
      <p:sp>
        <p:nvSpPr>
          <p:cNvPr id="4" name="TextBox 1"/>
          <p:cNvSpPr txBox="1"/>
          <p:nvPr/>
        </p:nvSpPr>
        <p:spPr>
          <a:xfrm>
            <a:off x="1279068" y="432016"/>
            <a:ext cx="5726202" cy="1257808"/>
          </a:xfrm>
          <a:prstGeom prst="rect">
            <a:avLst/>
          </a:prstGeom>
          <a:noFill/>
        </p:spPr>
        <p:txBody>
          <a:bodyPr wrap="square" lIns="0" tIns="0" rIns="0" bIns="0" rtlCol="0">
            <a:spAutoFit/>
          </a:bodyPr>
          <a:lstStyle/>
          <a:p>
            <a:pPr>
              <a:lnSpc>
                <a:spcPts val="2371"/>
              </a:lnSpc>
              <a:spcBef>
                <a:spcPts val="0"/>
              </a:spcBef>
            </a:pPr>
            <a:r>
              <a:rPr sz="2400" b="0" i="0" dirty="0">
                <a:solidFill>
                  <a:srgbClr val="800000"/>
                </a:solidFill>
                <a:latin typeface="font000000002cd217dc"/>
                <a:cs typeface="font000000002cd217dc"/>
              </a:rPr>
              <a:t>药物研究模式的转变</a:t>
            </a:r>
          </a:p>
          <a:p>
            <a:pPr marL="4315867">
              <a:lnSpc>
                <a:spcPts val="1336"/>
              </a:lnSpc>
              <a:spcBef>
                <a:spcPts val="4008"/>
              </a:spcBef>
            </a:pPr>
            <a:r>
              <a:rPr sz="1355" b="0" i="0" dirty="0">
                <a:solidFill>
                  <a:srgbClr val="0000CC"/>
                </a:solidFill>
                <a:latin typeface="font000000002cd217dc"/>
                <a:cs typeface="font000000002cd217dc"/>
              </a:rPr>
              <a:t>作用靶点研究</a:t>
            </a:r>
          </a:p>
          <a:p>
            <a:pPr marL="2144167">
              <a:lnSpc>
                <a:spcPts val="1689"/>
              </a:lnSpc>
              <a:spcBef>
                <a:spcPts val="0"/>
              </a:spcBef>
            </a:pPr>
            <a:r>
              <a:rPr sz="1355" b="0" i="0" dirty="0">
                <a:solidFill>
                  <a:srgbClr val="663300"/>
                </a:solidFill>
                <a:latin typeface="font000000002cd217dc"/>
                <a:cs typeface="font000000002cd217dc"/>
              </a:rPr>
              <a:t>筛选</a:t>
            </a:r>
          </a:p>
        </p:txBody>
      </p:sp>
      <p:sp>
        <p:nvSpPr>
          <p:cNvPr id="5" name="TextBox 1"/>
          <p:cNvSpPr txBox="1"/>
          <p:nvPr/>
        </p:nvSpPr>
        <p:spPr>
          <a:xfrm>
            <a:off x="2088020" y="1605687"/>
            <a:ext cx="3240216" cy="1438100"/>
          </a:xfrm>
          <a:prstGeom prst="rect">
            <a:avLst/>
          </a:prstGeom>
          <a:noFill/>
        </p:spPr>
        <p:txBody>
          <a:bodyPr wrap="square" lIns="0" tIns="0" rIns="0" bIns="0" rtlCol="0">
            <a:spAutoFit/>
          </a:bodyPr>
          <a:lstStyle/>
          <a:p>
            <a:pPr marL="58750">
              <a:lnSpc>
                <a:spcPts val="1629"/>
              </a:lnSpc>
              <a:spcBef>
                <a:spcPts val="0"/>
              </a:spcBef>
            </a:pPr>
            <a:r>
              <a:rPr sz="1500" b="0" i="0" dirty="0">
                <a:solidFill>
                  <a:srgbClr val="C00000"/>
                </a:solidFill>
                <a:latin typeface="font000000002cd217dc"/>
                <a:cs typeface="font000000002cd217dc"/>
              </a:rPr>
              <a:t>动物疾病模型</a:t>
            </a:r>
            <a:r>
              <a:rPr sz="1500" b="0" i="0" dirty="0">
                <a:solidFill>
                  <a:srgbClr val="C00000"/>
                </a:solidFill>
                <a:latin typeface="Arial"/>
                <a:cs typeface="Arial"/>
              </a:rPr>
              <a:t>             </a:t>
            </a:r>
            <a:r>
              <a:rPr sz="1500" b="0" i="0" dirty="0">
                <a:solidFill>
                  <a:srgbClr val="C00000"/>
                </a:solidFill>
                <a:latin typeface="font000000002cd217dc"/>
                <a:cs typeface="font000000002cd217dc"/>
              </a:rPr>
              <a:t>先导化合物</a:t>
            </a:r>
          </a:p>
          <a:p>
            <a:pPr>
              <a:lnSpc>
                <a:spcPts val="1336"/>
              </a:lnSpc>
              <a:spcBef>
                <a:spcPts val="7859"/>
              </a:spcBef>
            </a:pPr>
            <a:r>
              <a:rPr sz="1355" b="0" i="0" dirty="0">
                <a:solidFill>
                  <a:srgbClr val="002060"/>
                </a:solidFill>
                <a:latin typeface="font000000002cd217dc"/>
                <a:cs typeface="font000000002cd217dc"/>
              </a:rPr>
              <a:t>疾病机制</a:t>
            </a:r>
          </a:p>
        </p:txBody>
      </p:sp>
      <p:sp>
        <p:nvSpPr>
          <p:cNvPr id="6" name="TextBox 1"/>
          <p:cNvSpPr txBox="1"/>
          <p:nvPr/>
        </p:nvSpPr>
        <p:spPr>
          <a:xfrm>
            <a:off x="5594935" y="1621403"/>
            <a:ext cx="2172423" cy="1260138"/>
          </a:xfrm>
          <a:prstGeom prst="rect">
            <a:avLst/>
          </a:prstGeom>
          <a:noFill/>
        </p:spPr>
        <p:txBody>
          <a:bodyPr wrap="square" lIns="0" tIns="0" rIns="0" bIns="0" rtlCol="0">
            <a:spAutoFit/>
          </a:bodyPr>
          <a:lstStyle/>
          <a:p>
            <a:pPr>
              <a:lnSpc>
                <a:spcPts val="1335"/>
              </a:lnSpc>
              <a:spcBef>
                <a:spcPts val="0"/>
              </a:spcBef>
            </a:pPr>
            <a:r>
              <a:rPr sz="1355" b="0" i="0" dirty="0">
                <a:solidFill>
                  <a:srgbClr val="0000CC"/>
                </a:solidFill>
                <a:latin typeface="font000000002cd217dc"/>
                <a:cs typeface="font000000002cd217dc"/>
              </a:rPr>
              <a:t>构效关系分析</a:t>
            </a:r>
          </a:p>
          <a:p>
            <a:pPr>
              <a:lnSpc>
                <a:spcPts val="1339"/>
              </a:lnSpc>
              <a:spcBef>
                <a:spcPts val="1814"/>
              </a:spcBef>
            </a:pPr>
            <a:r>
              <a:rPr sz="1355" b="0" i="0" dirty="0">
                <a:solidFill>
                  <a:srgbClr val="0000CC"/>
                </a:solidFill>
                <a:latin typeface="font000000002cd217dc"/>
                <a:cs typeface="font000000002cd217dc"/>
              </a:rPr>
              <a:t>结构优化与修饰</a:t>
            </a:r>
          </a:p>
          <a:p>
            <a:pPr marL="933538">
              <a:lnSpc>
                <a:spcPts val="1347"/>
              </a:lnSpc>
              <a:spcBef>
                <a:spcPts val="3588"/>
              </a:spcBef>
            </a:pPr>
            <a:r>
              <a:rPr sz="1355" b="0" i="0" dirty="0">
                <a:solidFill>
                  <a:srgbClr val="002060"/>
                </a:solidFill>
                <a:latin typeface="font000000002cd217dc"/>
                <a:cs typeface="font000000002cd217dc"/>
              </a:rPr>
              <a:t>高通量筛选</a:t>
            </a:r>
          </a:p>
        </p:txBody>
      </p:sp>
      <p:sp>
        <p:nvSpPr>
          <p:cNvPr id="7" name="TextBox 1"/>
          <p:cNvSpPr txBox="1"/>
          <p:nvPr/>
        </p:nvSpPr>
        <p:spPr>
          <a:xfrm>
            <a:off x="7366584" y="1623213"/>
            <a:ext cx="1333500" cy="253429"/>
          </a:xfrm>
          <a:prstGeom prst="rect">
            <a:avLst/>
          </a:prstGeom>
          <a:noFill/>
        </p:spPr>
        <p:txBody>
          <a:bodyPr wrap="square" lIns="0" tIns="0" rIns="0" bIns="0" rtlCol="0">
            <a:spAutoFit/>
          </a:bodyPr>
          <a:lstStyle/>
          <a:p>
            <a:pPr>
              <a:lnSpc>
                <a:spcPts val="1496"/>
              </a:lnSpc>
              <a:spcBef>
                <a:spcPts val="0"/>
              </a:spcBef>
            </a:pPr>
            <a:r>
              <a:rPr sz="1500" b="0" i="0" dirty="0">
                <a:solidFill>
                  <a:srgbClr val="C00000"/>
                </a:solidFill>
                <a:latin typeface="font000000002cd217dc"/>
                <a:cs typeface="font000000002cd217dc"/>
              </a:rPr>
              <a:t>新化学实体</a:t>
            </a:r>
          </a:p>
        </p:txBody>
      </p:sp>
      <p:sp>
        <p:nvSpPr>
          <p:cNvPr id="8" name="TextBox 1"/>
          <p:cNvSpPr txBox="1"/>
          <p:nvPr/>
        </p:nvSpPr>
        <p:spPr>
          <a:xfrm>
            <a:off x="2026107" y="3056058"/>
            <a:ext cx="1238885" cy="490684"/>
          </a:xfrm>
          <a:prstGeom prst="rect">
            <a:avLst/>
          </a:prstGeom>
          <a:noFill/>
        </p:spPr>
        <p:txBody>
          <a:bodyPr wrap="square" lIns="0" tIns="0" rIns="0" bIns="0" rtlCol="0">
            <a:spAutoFit/>
          </a:bodyPr>
          <a:lstStyle/>
          <a:p>
            <a:pPr marL="57150">
              <a:lnSpc>
                <a:spcPts val="1336"/>
              </a:lnSpc>
              <a:spcBef>
                <a:spcPts val="0"/>
              </a:spcBef>
            </a:pPr>
            <a:r>
              <a:rPr sz="1355" b="0" i="0" dirty="0">
                <a:solidFill>
                  <a:srgbClr val="002060"/>
                </a:solidFill>
                <a:latin typeface="font000000002cd217dc"/>
                <a:cs typeface="font000000002cd217dc"/>
              </a:rPr>
              <a:t>基因缺陷</a:t>
            </a:r>
          </a:p>
          <a:p>
            <a:pPr>
              <a:lnSpc>
                <a:spcPts val="2028"/>
              </a:lnSpc>
              <a:spcBef>
                <a:spcPts val="0"/>
              </a:spcBef>
            </a:pPr>
            <a:r>
              <a:rPr sz="1355" b="0" i="0" dirty="0">
                <a:solidFill>
                  <a:srgbClr val="002060"/>
                </a:solidFill>
                <a:latin typeface="font000000002cd217dc"/>
                <a:cs typeface="font000000002cd217dc"/>
              </a:rPr>
              <a:t>生物标记物</a:t>
            </a:r>
          </a:p>
        </p:txBody>
      </p:sp>
      <p:sp>
        <p:nvSpPr>
          <p:cNvPr id="9" name="TextBox 1"/>
          <p:cNvSpPr txBox="1"/>
          <p:nvPr/>
        </p:nvSpPr>
        <p:spPr>
          <a:xfrm>
            <a:off x="4254958" y="3611572"/>
            <a:ext cx="1410335" cy="232315"/>
          </a:xfrm>
          <a:prstGeom prst="rect">
            <a:avLst/>
          </a:prstGeom>
          <a:noFill/>
        </p:spPr>
        <p:txBody>
          <a:bodyPr wrap="square" lIns="0" tIns="0" rIns="0" bIns="0" rtlCol="0">
            <a:spAutoFit/>
          </a:bodyPr>
          <a:lstStyle/>
          <a:p>
            <a:pPr>
              <a:lnSpc>
                <a:spcPts val="1329"/>
              </a:lnSpc>
              <a:spcBef>
                <a:spcPts val="0"/>
              </a:spcBef>
            </a:pPr>
            <a:r>
              <a:rPr sz="1355" b="0" i="0" dirty="0">
                <a:solidFill>
                  <a:srgbClr val="0000CC"/>
                </a:solidFill>
                <a:latin typeface="font000000002cd217dc"/>
                <a:cs typeface="font000000002cd217dc"/>
              </a:rPr>
              <a:t>作用机制研究</a:t>
            </a:r>
          </a:p>
        </p:txBody>
      </p:sp>
      <p:sp>
        <p:nvSpPr>
          <p:cNvPr id="10" name="TextBox 1"/>
          <p:cNvSpPr txBox="1"/>
          <p:nvPr/>
        </p:nvSpPr>
        <p:spPr>
          <a:xfrm>
            <a:off x="6512954" y="2972043"/>
            <a:ext cx="1940204" cy="570306"/>
          </a:xfrm>
          <a:prstGeom prst="rect">
            <a:avLst/>
          </a:prstGeom>
          <a:noFill/>
        </p:spPr>
        <p:txBody>
          <a:bodyPr wrap="square" lIns="0" tIns="0" rIns="0" bIns="0" rtlCol="0">
            <a:spAutoFit/>
          </a:bodyPr>
          <a:lstStyle/>
          <a:p>
            <a:pPr marL="15519">
              <a:lnSpc>
                <a:spcPts val="1328"/>
              </a:lnSpc>
              <a:spcBef>
                <a:spcPts val="0"/>
              </a:spcBef>
            </a:pPr>
            <a:r>
              <a:rPr sz="1355" b="0" i="0" dirty="0">
                <a:solidFill>
                  <a:srgbClr val="002060"/>
                </a:solidFill>
                <a:latin typeface="font000000002cd217dc"/>
                <a:cs typeface="font000000002cd217dc"/>
              </a:rPr>
              <a:t>基于性质的药物设计</a:t>
            </a:r>
          </a:p>
          <a:p>
            <a:pPr>
              <a:lnSpc>
                <a:spcPts val="2663"/>
              </a:lnSpc>
              <a:spcBef>
                <a:spcPts val="0"/>
              </a:spcBef>
            </a:pPr>
            <a:r>
              <a:rPr sz="1355" b="0" i="0" dirty="0">
                <a:solidFill>
                  <a:srgbClr val="002060"/>
                </a:solidFill>
                <a:latin typeface="font000000002cd217dc"/>
                <a:cs typeface="font000000002cd217dc"/>
              </a:rPr>
              <a:t>基于结构的药物设计</a:t>
            </a:r>
          </a:p>
        </p:txBody>
      </p:sp>
      <p:sp>
        <p:nvSpPr>
          <p:cNvPr id="11" name="TextBox 1"/>
          <p:cNvSpPr txBox="1"/>
          <p:nvPr/>
        </p:nvSpPr>
        <p:spPr>
          <a:xfrm>
            <a:off x="2654757" y="3889261"/>
            <a:ext cx="3158172" cy="583620"/>
          </a:xfrm>
          <a:prstGeom prst="rect">
            <a:avLst/>
          </a:prstGeom>
          <a:noFill/>
        </p:spPr>
        <p:txBody>
          <a:bodyPr wrap="square" lIns="0" tIns="0" rIns="0" bIns="0" rtlCol="0">
            <a:spAutoFit/>
          </a:bodyPr>
          <a:lstStyle/>
          <a:p>
            <a:pPr>
              <a:lnSpc>
                <a:spcPts val="1618"/>
              </a:lnSpc>
              <a:spcBef>
                <a:spcPts val="0"/>
              </a:spcBef>
            </a:pPr>
            <a:r>
              <a:rPr sz="1500" b="0" i="0" dirty="0">
                <a:solidFill>
                  <a:srgbClr val="C00000"/>
                </a:solidFill>
                <a:latin typeface="font000000002cd217dc"/>
                <a:cs typeface="font000000002cd217dc"/>
              </a:rPr>
              <a:t>先导化合物</a:t>
            </a:r>
            <a:r>
              <a:rPr sz="1500" b="0" i="0" dirty="0">
                <a:solidFill>
                  <a:srgbClr val="C00000"/>
                </a:solidFill>
                <a:latin typeface="Arial"/>
                <a:cs typeface="Arial"/>
              </a:rPr>
              <a:t>            </a:t>
            </a:r>
            <a:r>
              <a:rPr sz="1355" b="0" i="0" dirty="0">
                <a:solidFill>
                  <a:srgbClr val="0000CC"/>
                </a:solidFill>
                <a:latin typeface="font000000002cd217dc"/>
                <a:cs typeface="font000000002cd217dc"/>
              </a:rPr>
              <a:t>构效关系分析</a:t>
            </a:r>
          </a:p>
          <a:p>
            <a:pPr marL="1576388">
              <a:lnSpc>
                <a:spcPts val="2478"/>
              </a:lnSpc>
              <a:spcBef>
                <a:spcPts val="0"/>
              </a:spcBef>
            </a:pPr>
            <a:r>
              <a:rPr sz="1355" b="0" i="0" dirty="0">
                <a:solidFill>
                  <a:srgbClr val="0000CC"/>
                </a:solidFill>
                <a:latin typeface="font000000002cd217dc"/>
                <a:cs typeface="font000000002cd217dc"/>
              </a:rPr>
              <a:t>结构优化与修饰</a:t>
            </a:r>
          </a:p>
        </p:txBody>
      </p:sp>
      <p:sp>
        <p:nvSpPr>
          <p:cNvPr id="12" name="TextBox 1"/>
          <p:cNvSpPr txBox="1"/>
          <p:nvPr/>
        </p:nvSpPr>
        <p:spPr>
          <a:xfrm>
            <a:off x="6026608" y="3879393"/>
            <a:ext cx="1333500" cy="253429"/>
          </a:xfrm>
          <a:prstGeom prst="rect">
            <a:avLst/>
          </a:prstGeom>
          <a:noFill/>
        </p:spPr>
        <p:txBody>
          <a:bodyPr wrap="square" lIns="0" tIns="0" rIns="0" bIns="0" rtlCol="0">
            <a:spAutoFit/>
          </a:bodyPr>
          <a:lstStyle/>
          <a:p>
            <a:pPr>
              <a:lnSpc>
                <a:spcPts val="1496"/>
              </a:lnSpc>
              <a:spcBef>
                <a:spcPts val="0"/>
              </a:spcBef>
            </a:pPr>
            <a:r>
              <a:rPr sz="1500" b="0" i="0" dirty="0">
                <a:solidFill>
                  <a:srgbClr val="C00000"/>
                </a:solidFill>
                <a:latin typeface="font000000002cd217dc"/>
                <a:cs typeface="font000000002cd217dc"/>
              </a:rPr>
              <a:t>新化学实体</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279068" y="430187"/>
            <a:ext cx="3437890" cy="367386"/>
          </a:xfrm>
          <a:prstGeom prst="rect">
            <a:avLst/>
          </a:prstGeom>
          <a:noFill/>
        </p:spPr>
        <p:txBody>
          <a:bodyPr wrap="square" lIns="0" tIns="0" rIns="0" bIns="0" rtlCol="0">
            <a:spAutoFit/>
          </a:bodyPr>
          <a:lstStyle/>
          <a:p>
            <a:pPr>
              <a:lnSpc>
                <a:spcPts val="2393"/>
              </a:lnSpc>
              <a:spcBef>
                <a:spcPts val="0"/>
              </a:spcBef>
            </a:pPr>
            <a:r>
              <a:rPr sz="2400" b="0" i="0" dirty="0">
                <a:solidFill>
                  <a:srgbClr val="800000"/>
                </a:solidFill>
                <a:latin typeface="font000000002cd217dc"/>
                <a:cs typeface="font000000002cd217dc"/>
              </a:rPr>
              <a:t>药物设计学课程简介</a:t>
            </a:r>
          </a:p>
        </p:txBody>
      </p:sp>
      <p:sp>
        <p:nvSpPr>
          <p:cNvPr id="4" name="TextBox 1"/>
          <p:cNvSpPr txBox="1"/>
          <p:nvPr/>
        </p:nvSpPr>
        <p:spPr>
          <a:xfrm>
            <a:off x="4246638" y="1109142"/>
            <a:ext cx="488202" cy="1633784"/>
          </a:xfrm>
          <a:prstGeom prst="rect">
            <a:avLst/>
          </a:prstGeom>
          <a:noFill/>
        </p:spPr>
        <p:txBody>
          <a:bodyPr wrap="square" lIns="0" tIns="0" rIns="0" bIns="0" rtlCol="0">
            <a:spAutoFit/>
          </a:bodyPr>
          <a:lstStyle/>
          <a:p>
            <a:pPr>
              <a:lnSpc>
                <a:spcPts val="664"/>
              </a:lnSpc>
              <a:spcBef>
                <a:spcPts val="0"/>
              </a:spcBef>
            </a:pPr>
            <a:r>
              <a:rPr sz="1130" b="0" i="0" dirty="0">
                <a:solidFill>
                  <a:srgbClr val="FF0000"/>
                </a:solidFill>
                <a:latin typeface="font000000002cd217dc"/>
                <a:cs typeface="font000000002cd217dc"/>
              </a:rPr>
              <a:t>l</a:t>
            </a:r>
          </a:p>
          <a:p>
            <a:pPr>
              <a:lnSpc>
                <a:spcPts val="664"/>
              </a:lnSpc>
              <a:spcBef>
                <a:spcPts val="1676"/>
              </a:spcBef>
            </a:pPr>
            <a:r>
              <a:rPr sz="1130" b="0" i="0" dirty="0">
                <a:solidFill>
                  <a:srgbClr val="FF0000"/>
                </a:solidFill>
                <a:latin typeface="font000000002cd217dc"/>
                <a:cs typeface="font000000002cd217dc"/>
              </a:rPr>
              <a:t>l</a:t>
            </a:r>
          </a:p>
          <a:p>
            <a:pPr>
              <a:lnSpc>
                <a:spcPts val="664"/>
              </a:lnSpc>
              <a:spcBef>
                <a:spcPts val="1676"/>
              </a:spcBef>
            </a:pPr>
            <a:r>
              <a:rPr sz="1130" b="0" i="0" dirty="0">
                <a:solidFill>
                  <a:srgbClr val="FF0000"/>
                </a:solidFill>
                <a:latin typeface="font000000002cd217dc"/>
                <a:cs typeface="font000000002cd217dc"/>
              </a:rPr>
              <a:t>l</a:t>
            </a:r>
          </a:p>
          <a:p>
            <a:pPr>
              <a:lnSpc>
                <a:spcPts val="664"/>
              </a:lnSpc>
              <a:spcBef>
                <a:spcPts val="1676"/>
              </a:spcBef>
            </a:pPr>
            <a:r>
              <a:rPr sz="1130" b="0" i="0" dirty="0">
                <a:solidFill>
                  <a:srgbClr val="FF0000"/>
                </a:solidFill>
                <a:latin typeface="font000000002cd217dc"/>
                <a:cs typeface="font000000002cd217dc"/>
              </a:rPr>
              <a:t>l</a:t>
            </a:r>
          </a:p>
          <a:p>
            <a:pPr>
              <a:lnSpc>
                <a:spcPts val="664"/>
              </a:lnSpc>
              <a:spcBef>
                <a:spcPts val="1676"/>
              </a:spcBef>
            </a:pPr>
            <a:r>
              <a:rPr sz="1130" b="0" i="0" dirty="0">
                <a:solidFill>
                  <a:srgbClr val="FF0000"/>
                </a:solidFill>
                <a:latin typeface="font000000002cd217dc"/>
                <a:cs typeface="font000000002cd217dc"/>
              </a:rPr>
              <a:t>l</a:t>
            </a:r>
          </a:p>
          <a:p>
            <a:pPr>
              <a:lnSpc>
                <a:spcPts val="664"/>
              </a:lnSpc>
              <a:spcBef>
                <a:spcPts val="1676"/>
              </a:spcBef>
            </a:pPr>
            <a:r>
              <a:rPr sz="1130" b="0" i="0" dirty="0">
                <a:solidFill>
                  <a:srgbClr val="FF0000"/>
                </a:solidFill>
                <a:latin typeface="font000000002cd217dc"/>
                <a:cs typeface="font000000002cd217dc"/>
              </a:rPr>
              <a:t>l</a:t>
            </a:r>
          </a:p>
        </p:txBody>
      </p:sp>
      <p:sp>
        <p:nvSpPr>
          <p:cNvPr id="5" name="TextBox 1"/>
          <p:cNvSpPr txBox="1"/>
          <p:nvPr/>
        </p:nvSpPr>
        <p:spPr>
          <a:xfrm>
            <a:off x="4532388" y="1041743"/>
            <a:ext cx="3619500" cy="1737995"/>
          </a:xfrm>
          <a:prstGeom prst="rect">
            <a:avLst/>
          </a:prstGeom>
          <a:noFill/>
        </p:spPr>
        <p:txBody>
          <a:bodyPr wrap="square" lIns="0" tIns="0" rIns="0" bIns="0" rtlCol="0">
            <a:spAutoFit/>
          </a:bodyPr>
          <a:lstStyle/>
          <a:p>
            <a:pPr>
              <a:lnSpc>
                <a:spcPts val="1485"/>
              </a:lnSpc>
              <a:spcBef>
                <a:spcPts val="0"/>
              </a:spcBef>
            </a:pPr>
            <a:r>
              <a:rPr sz="1500" b="0" i="0" dirty="0">
                <a:solidFill>
                  <a:srgbClr val="005400"/>
                </a:solidFill>
                <a:latin typeface="font000000002cd217dc"/>
                <a:cs typeface="font000000002cd217dc"/>
              </a:rPr>
              <a:t>2001年率先在全国开设</a:t>
            </a:r>
          </a:p>
          <a:p>
            <a:pPr>
              <a:lnSpc>
                <a:spcPts val="2346"/>
              </a:lnSpc>
              <a:spcBef>
                <a:spcPts val="0"/>
              </a:spcBef>
            </a:pPr>
            <a:r>
              <a:rPr sz="1500" b="0" i="0" dirty="0">
                <a:solidFill>
                  <a:srgbClr val="005400"/>
                </a:solidFill>
                <a:latin typeface="font000000002cd217dc"/>
                <a:cs typeface="font000000002cd217dc"/>
              </a:rPr>
              <a:t>全国第一本药物设计学教材</a:t>
            </a:r>
          </a:p>
          <a:p>
            <a:pPr>
              <a:lnSpc>
                <a:spcPts val="2340"/>
              </a:lnSpc>
              <a:spcBef>
                <a:spcPts val="0"/>
              </a:spcBef>
            </a:pPr>
            <a:r>
              <a:rPr sz="1500" b="0" i="0" dirty="0">
                <a:solidFill>
                  <a:srgbClr val="005400"/>
                </a:solidFill>
                <a:latin typeface="font000000002cd217dc"/>
                <a:cs typeface="font000000002cd217dc"/>
              </a:rPr>
              <a:t>第一本计算机辅助药物设计教学参考书</a:t>
            </a:r>
          </a:p>
          <a:p>
            <a:pPr>
              <a:lnSpc>
                <a:spcPts val="2327"/>
              </a:lnSpc>
              <a:spcBef>
                <a:spcPts val="0"/>
              </a:spcBef>
            </a:pPr>
            <a:r>
              <a:rPr sz="1500" b="0" i="0" dirty="0">
                <a:solidFill>
                  <a:srgbClr val="005400"/>
                </a:solidFill>
                <a:latin typeface="font000000002cd217dc"/>
                <a:cs typeface="font000000002cd217dc"/>
              </a:rPr>
              <a:t>2012年上海市精品课程</a:t>
            </a:r>
          </a:p>
          <a:p>
            <a:pPr>
              <a:lnSpc>
                <a:spcPts val="2349"/>
              </a:lnSpc>
              <a:spcBef>
                <a:spcPts val="0"/>
              </a:spcBef>
            </a:pPr>
            <a:r>
              <a:rPr sz="1500" b="0" i="0" dirty="0">
                <a:solidFill>
                  <a:srgbClr val="005400"/>
                </a:solidFill>
                <a:latin typeface="font000000002cd217dc"/>
                <a:cs typeface="font000000002cd217dc"/>
              </a:rPr>
              <a:t>全国知名，有较大影响力</a:t>
            </a:r>
          </a:p>
          <a:p>
            <a:pPr>
              <a:lnSpc>
                <a:spcPts val="2339"/>
              </a:lnSpc>
              <a:spcBef>
                <a:spcPts val="0"/>
              </a:spcBef>
            </a:pPr>
            <a:r>
              <a:rPr sz="1500" b="0" i="0" dirty="0">
                <a:solidFill>
                  <a:srgbClr val="005400"/>
                </a:solidFill>
                <a:latin typeface="font000000002cd217dc"/>
                <a:cs typeface="font000000002cd217dc"/>
              </a:rPr>
              <a:t>小班化授课</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p:cNvPicPr>
          <p:nvPr/>
        </p:nvPicPr>
        <p:blipFill>
          <a:blip r:embed="rId2" cstate="print"/>
          <a:srcRect/>
          <a:stretch>
            <a:fillRect/>
          </a:stretch>
        </p:blipFill>
        <p:spPr bwMode="auto">
          <a:xfrm>
            <a:off x="0" y="0"/>
            <a:ext cx="9144000" cy="5143500"/>
          </a:xfrm>
          <a:prstGeom prst="rect">
            <a:avLst/>
          </a:prstGeom>
          <a:noFill/>
        </p:spPr>
      </p:pic>
      <p:sp>
        <p:nvSpPr>
          <p:cNvPr id="3" name="TextBox 1"/>
          <p:cNvSpPr txBox="1"/>
          <p:nvPr/>
        </p:nvSpPr>
        <p:spPr>
          <a:xfrm>
            <a:off x="1279068" y="432016"/>
            <a:ext cx="2501900" cy="3147796"/>
          </a:xfrm>
          <a:prstGeom prst="rect">
            <a:avLst/>
          </a:prstGeom>
          <a:noFill/>
        </p:spPr>
        <p:txBody>
          <a:bodyPr wrap="square" lIns="0" tIns="0" rIns="0" bIns="0" rtlCol="0">
            <a:spAutoFit/>
          </a:bodyPr>
          <a:lstStyle/>
          <a:p>
            <a:pPr>
              <a:lnSpc>
                <a:spcPts val="2381"/>
              </a:lnSpc>
              <a:spcBef>
                <a:spcPts val="0"/>
              </a:spcBef>
            </a:pPr>
            <a:r>
              <a:rPr sz="2400" b="0" i="0" dirty="0">
                <a:solidFill>
                  <a:srgbClr val="800000"/>
                </a:solidFill>
                <a:latin typeface="font000000002cd217dc"/>
                <a:cs typeface="font000000002cd217dc"/>
              </a:rPr>
              <a:t>推</a:t>
            </a:r>
            <a:r>
              <a:rPr sz="2400" b="0" i="0" dirty="0">
                <a:solidFill>
                  <a:srgbClr val="800000"/>
                </a:solidFill>
                <a:latin typeface="Arial"/>
                <a:cs typeface="Arial"/>
              </a:rPr>
              <a:t> </a:t>
            </a:r>
            <a:r>
              <a:rPr sz="2400" b="0" i="0" dirty="0">
                <a:solidFill>
                  <a:srgbClr val="800000"/>
                </a:solidFill>
                <a:latin typeface="font000000002cd217dc"/>
                <a:cs typeface="font000000002cd217dc"/>
              </a:rPr>
              <a:t>荐</a:t>
            </a:r>
            <a:r>
              <a:rPr sz="2400" b="0" i="0" dirty="0">
                <a:solidFill>
                  <a:srgbClr val="800000"/>
                </a:solidFill>
                <a:latin typeface="Arial"/>
                <a:cs typeface="Arial"/>
              </a:rPr>
              <a:t> </a:t>
            </a:r>
            <a:r>
              <a:rPr sz="2400" b="0" i="0" dirty="0">
                <a:solidFill>
                  <a:srgbClr val="800000"/>
                </a:solidFill>
                <a:latin typeface="font000000002cd217dc"/>
                <a:cs typeface="font000000002cd217dc"/>
              </a:rPr>
              <a:t>教</a:t>
            </a:r>
            <a:r>
              <a:rPr sz="2400" b="0" i="0" dirty="0">
                <a:solidFill>
                  <a:srgbClr val="800000"/>
                </a:solidFill>
                <a:latin typeface="Arial"/>
                <a:cs typeface="Arial"/>
              </a:rPr>
              <a:t> </a:t>
            </a:r>
            <a:r>
              <a:rPr sz="2400" b="0" i="0" dirty="0">
                <a:solidFill>
                  <a:srgbClr val="800000"/>
                </a:solidFill>
                <a:latin typeface="font000000002cd217dc"/>
                <a:cs typeface="font000000002cd217dc"/>
              </a:rPr>
              <a:t>辅</a:t>
            </a:r>
            <a:r>
              <a:rPr sz="2400" b="0" i="0" dirty="0">
                <a:solidFill>
                  <a:srgbClr val="800000"/>
                </a:solidFill>
                <a:latin typeface="Arial"/>
                <a:cs typeface="Arial"/>
              </a:rPr>
              <a:t> </a:t>
            </a:r>
            <a:r>
              <a:rPr sz="2400" b="0" i="0" dirty="0">
                <a:solidFill>
                  <a:srgbClr val="800000"/>
                </a:solidFill>
                <a:latin typeface="font000000002cd217dc"/>
                <a:cs typeface="font000000002cd217dc"/>
              </a:rPr>
              <a:t>教</a:t>
            </a:r>
            <a:r>
              <a:rPr sz="2400" b="0" i="0" dirty="0">
                <a:solidFill>
                  <a:srgbClr val="800000"/>
                </a:solidFill>
                <a:latin typeface="Arial"/>
                <a:cs typeface="Arial"/>
              </a:rPr>
              <a:t> </a:t>
            </a:r>
            <a:r>
              <a:rPr sz="2400" b="0" i="0" dirty="0">
                <a:solidFill>
                  <a:srgbClr val="800000"/>
                </a:solidFill>
                <a:latin typeface="font000000002cd217dc"/>
                <a:cs typeface="font000000002cd217dc"/>
              </a:rPr>
              <a:t>材</a:t>
            </a:r>
          </a:p>
          <a:p>
            <a:pPr marL="69672">
              <a:lnSpc>
                <a:spcPts val="1350"/>
              </a:lnSpc>
              <a:spcBef>
                <a:spcPts val="20555"/>
              </a:spcBef>
            </a:pPr>
            <a:r>
              <a:rPr sz="1800" b="0" i="0" dirty="0">
                <a:solidFill>
                  <a:srgbClr val="000066"/>
                </a:solidFill>
                <a:latin typeface="font000000002cd217dc"/>
                <a:cs typeface="font000000002cd217dc"/>
              </a:rPr>
              <a:t>ADVANCED</a:t>
            </a:r>
          </a:p>
        </p:txBody>
      </p:sp>
      <p:sp>
        <p:nvSpPr>
          <p:cNvPr id="4" name="TextBox 1"/>
          <p:cNvSpPr txBox="1"/>
          <p:nvPr/>
        </p:nvSpPr>
        <p:spPr>
          <a:xfrm>
            <a:off x="1300632" y="3865029"/>
            <a:ext cx="2057400" cy="762559"/>
          </a:xfrm>
          <a:prstGeom prst="rect">
            <a:avLst/>
          </a:prstGeom>
          <a:noFill/>
        </p:spPr>
        <p:txBody>
          <a:bodyPr wrap="square" lIns="0" tIns="0" rIns="0" bIns="0" rtlCol="0">
            <a:spAutoFit/>
          </a:bodyPr>
          <a:lstStyle/>
          <a:p>
            <a:pPr>
              <a:lnSpc>
                <a:spcPts val="1198"/>
              </a:lnSpc>
              <a:spcBef>
                <a:spcPts val="0"/>
              </a:spcBef>
            </a:pPr>
            <a:r>
              <a:rPr sz="1200" b="0" i="0" dirty="0">
                <a:solidFill>
                  <a:srgbClr val="003300"/>
                </a:solidFill>
                <a:latin typeface="font000000002cd217dc"/>
                <a:cs typeface="font000000002cd217dc"/>
              </a:rPr>
              <a:t>陈凯先、蒋华良、嵇汝运</a:t>
            </a:r>
          </a:p>
          <a:p>
            <a:pPr marL="497840">
              <a:lnSpc>
                <a:spcPts val="2189"/>
              </a:lnSpc>
              <a:spcBef>
                <a:spcPts val="0"/>
              </a:spcBef>
            </a:pPr>
            <a:r>
              <a:rPr sz="1200" b="0" i="0" dirty="0">
                <a:solidFill>
                  <a:srgbClr val="003300"/>
                </a:solidFill>
                <a:latin typeface="font000000002cd217dc"/>
                <a:cs typeface="font000000002cd217dc"/>
              </a:rPr>
              <a:t>（2000）</a:t>
            </a:r>
          </a:p>
          <a:p>
            <a:pPr marL="152400">
              <a:lnSpc>
                <a:spcPts val="2118"/>
              </a:lnSpc>
              <a:spcBef>
                <a:spcPts val="0"/>
              </a:spcBef>
            </a:pPr>
            <a:r>
              <a:rPr sz="1200" b="0" i="0" dirty="0">
                <a:solidFill>
                  <a:srgbClr val="003300"/>
                </a:solidFill>
                <a:latin typeface="font000000002cd217dc"/>
                <a:cs typeface="font000000002cd217dc"/>
              </a:rPr>
              <a:t>上海科学技术出版社</a:t>
            </a:r>
          </a:p>
        </p:txBody>
      </p:sp>
      <p:sp>
        <p:nvSpPr>
          <p:cNvPr id="5" name="TextBox 1"/>
          <p:cNvSpPr txBox="1"/>
          <p:nvPr/>
        </p:nvSpPr>
        <p:spPr>
          <a:xfrm>
            <a:off x="3790836" y="3850914"/>
            <a:ext cx="1646411" cy="446097"/>
          </a:xfrm>
          <a:prstGeom prst="rect">
            <a:avLst/>
          </a:prstGeom>
          <a:noFill/>
        </p:spPr>
        <p:txBody>
          <a:bodyPr wrap="square" lIns="0" tIns="0" rIns="0" bIns="0" rtlCol="0">
            <a:spAutoFit/>
          </a:bodyPr>
          <a:lstStyle/>
          <a:p>
            <a:pPr>
              <a:lnSpc>
                <a:spcPts val="1415"/>
              </a:lnSpc>
              <a:spcBef>
                <a:spcPts val="0"/>
              </a:spcBef>
            </a:pPr>
            <a:r>
              <a:rPr sz="1595" b="0" i="0" dirty="0">
                <a:solidFill>
                  <a:srgbClr val="0000CC"/>
                </a:solidFill>
                <a:latin typeface="font000000002cd217dc"/>
                <a:cs typeface="font000000002cd217dc"/>
              </a:rPr>
              <a:t>Taylor,</a:t>
            </a:r>
            <a:r>
              <a:rPr sz="1595" b="0" i="0" dirty="0">
                <a:solidFill>
                  <a:srgbClr val="0000CC"/>
                </a:solidFill>
                <a:latin typeface="Arial"/>
                <a:cs typeface="Arial"/>
              </a:rPr>
              <a:t> </a:t>
            </a:r>
            <a:r>
              <a:rPr sz="1595" b="0" i="0" dirty="0">
                <a:solidFill>
                  <a:srgbClr val="0000CC"/>
                </a:solidFill>
                <a:latin typeface="font000000002cd217dc"/>
                <a:cs typeface="font000000002cd217dc"/>
              </a:rPr>
              <a:t>John</a:t>
            </a:r>
            <a:r>
              <a:rPr sz="1595" b="0" i="0" dirty="0">
                <a:solidFill>
                  <a:srgbClr val="0000CC"/>
                </a:solidFill>
                <a:latin typeface="Arial"/>
                <a:cs typeface="Arial"/>
              </a:rPr>
              <a:t> </a:t>
            </a:r>
            <a:r>
              <a:rPr sz="1595" b="0" i="0" dirty="0">
                <a:solidFill>
                  <a:srgbClr val="0000CC"/>
                </a:solidFill>
                <a:latin typeface="font000000002cd217dc"/>
                <a:cs typeface="font000000002cd217dc"/>
              </a:rPr>
              <a:t>B</a:t>
            </a:r>
          </a:p>
          <a:p>
            <a:pPr marL="282576">
              <a:lnSpc>
                <a:spcPts val="1598"/>
              </a:lnSpc>
              <a:spcBef>
                <a:spcPts val="0"/>
              </a:spcBef>
            </a:pPr>
            <a:r>
              <a:rPr sz="1595" b="0" i="0" dirty="0">
                <a:solidFill>
                  <a:srgbClr val="0000CC"/>
                </a:solidFill>
                <a:latin typeface="font000000002cd217dc"/>
                <a:cs typeface="font000000002cd217dc"/>
              </a:rPr>
              <a:t>Elsevier</a:t>
            </a:r>
          </a:p>
        </p:txBody>
      </p:sp>
      <p:sp>
        <p:nvSpPr>
          <p:cNvPr id="6" name="TextBox 1"/>
          <p:cNvSpPr txBox="1"/>
          <p:nvPr/>
        </p:nvSpPr>
        <p:spPr>
          <a:xfrm>
            <a:off x="5896470" y="3899866"/>
            <a:ext cx="2057400" cy="487781"/>
          </a:xfrm>
          <a:prstGeom prst="rect">
            <a:avLst/>
          </a:prstGeom>
          <a:noFill/>
        </p:spPr>
        <p:txBody>
          <a:bodyPr wrap="square" lIns="0" tIns="0" rIns="0" bIns="0" rtlCol="0">
            <a:spAutoFit/>
          </a:bodyPr>
          <a:lstStyle/>
          <a:p>
            <a:pPr marL="269239">
              <a:lnSpc>
                <a:spcPts val="1223"/>
              </a:lnSpc>
              <a:spcBef>
                <a:spcPts val="0"/>
              </a:spcBef>
            </a:pPr>
            <a:r>
              <a:rPr sz="1200" b="0" i="0" dirty="0">
                <a:solidFill>
                  <a:srgbClr val="003300"/>
                </a:solidFill>
                <a:latin typeface="font000000002cd217dc"/>
                <a:cs typeface="font000000002cd217dc"/>
              </a:rPr>
              <a:t>郭宗儒（2012）</a:t>
            </a:r>
          </a:p>
          <a:p>
            <a:pPr>
              <a:lnSpc>
                <a:spcPts val="2118"/>
              </a:lnSpc>
              <a:spcBef>
                <a:spcPts val="0"/>
              </a:spcBef>
            </a:pPr>
            <a:r>
              <a:rPr sz="1200" b="0" i="0" dirty="0">
                <a:solidFill>
                  <a:srgbClr val="003300"/>
                </a:solidFill>
                <a:latin typeface="font000000002cd217dc"/>
                <a:cs typeface="font000000002cd217dc"/>
              </a:rPr>
              <a:t>药物设计策略科学出版社</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1059</Words>
  <Application>Microsoft Macintosh PowerPoint</Application>
  <PresentationFormat>全屏显示(16:9)</PresentationFormat>
  <Paragraphs>474</Paragraphs>
  <Slides>32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Arial Unicode MS</vt:lpstr>
      <vt:lpstr>font000000002cd217d0</vt:lpstr>
      <vt:lpstr>font000000002cd217dc</vt:lpstr>
      <vt:lpstr>font000000002cd217dd</vt:lpstr>
      <vt:lpstr>Arial</vt:lpstr>
      <vt:lpstr>Calibri</vt:lpstr>
      <vt:lpstr>Helvetica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PDF Technologies,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Powered by ComPDFKit</dc:title>
  <dc:subject>Powered by ComPDFKit</dc:subject>
  <dc:creator>Powered by ComPDFKit</dc:creator>
  <dc:description>Contact: support@compdf.com
Website: https://www.compdf.com</dc:description>
  <cp:lastModifiedBy>yang wang</cp:lastModifiedBy>
  <cp:revision>2</cp:revision>
  <dcterms:created xsi:type="dcterms:W3CDTF">2024-10-30T15:37:20Z</dcterms:created>
  <dcterms:modified xsi:type="dcterms:W3CDTF">2024-10-30T07:38:59Z</dcterms:modified>
</cp:coreProperties>
</file>